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01" r:id="rId2"/>
    <p:sldId id="503" r:id="rId3"/>
    <p:sldId id="683" r:id="rId4"/>
    <p:sldId id="684" r:id="rId5"/>
    <p:sldId id="682" r:id="rId6"/>
    <p:sldId id="705" r:id="rId7"/>
    <p:sldId id="685" r:id="rId8"/>
    <p:sldId id="714" r:id="rId9"/>
    <p:sldId id="733" r:id="rId10"/>
    <p:sldId id="686" r:id="rId11"/>
    <p:sldId id="687" r:id="rId12"/>
    <p:sldId id="688" r:id="rId13"/>
    <p:sldId id="689" r:id="rId14"/>
    <p:sldId id="691" r:id="rId15"/>
    <p:sldId id="715" r:id="rId16"/>
    <p:sldId id="716" r:id="rId17"/>
    <p:sldId id="694" r:id="rId18"/>
    <p:sldId id="696" r:id="rId19"/>
    <p:sldId id="707" r:id="rId20"/>
    <p:sldId id="709" r:id="rId21"/>
    <p:sldId id="697" r:id="rId22"/>
    <p:sldId id="698" r:id="rId23"/>
    <p:sldId id="699" r:id="rId24"/>
    <p:sldId id="700" r:id="rId25"/>
    <p:sldId id="701" r:id="rId26"/>
    <p:sldId id="703" r:id="rId27"/>
    <p:sldId id="718" r:id="rId28"/>
    <p:sldId id="719" r:id="rId29"/>
    <p:sldId id="721" r:id="rId30"/>
    <p:sldId id="712" r:id="rId31"/>
    <p:sldId id="730" r:id="rId32"/>
    <p:sldId id="731" r:id="rId33"/>
    <p:sldId id="732" r:id="rId34"/>
    <p:sldId id="720" r:id="rId35"/>
    <p:sldId id="722" r:id="rId36"/>
    <p:sldId id="717" r:id="rId37"/>
    <p:sldId id="693" r:id="rId38"/>
    <p:sldId id="692" r:id="rId39"/>
    <p:sldId id="710" r:id="rId40"/>
    <p:sldId id="695" r:id="rId41"/>
    <p:sldId id="713" r:id="rId42"/>
    <p:sldId id="725" r:id="rId43"/>
    <p:sldId id="723" r:id="rId44"/>
    <p:sldId id="724" r:id="rId45"/>
    <p:sldId id="726" r:id="rId46"/>
    <p:sldId id="727" r:id="rId47"/>
    <p:sldId id="728" r:id="rId48"/>
    <p:sldId id="729" r:id="rId49"/>
    <p:sldId id="711" r:id="rId50"/>
    <p:sldId id="502" r:id="rId5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8A42C6-1100-42F5-BDE2-5C56BE718E95}">
          <p14:sldIdLst>
            <p14:sldId id="501"/>
            <p14:sldId id="503"/>
            <p14:sldId id="683"/>
            <p14:sldId id="684"/>
            <p14:sldId id="682"/>
            <p14:sldId id="705"/>
            <p14:sldId id="685"/>
            <p14:sldId id="714"/>
            <p14:sldId id="733"/>
            <p14:sldId id="686"/>
            <p14:sldId id="687"/>
            <p14:sldId id="688"/>
            <p14:sldId id="689"/>
            <p14:sldId id="691"/>
            <p14:sldId id="715"/>
            <p14:sldId id="716"/>
            <p14:sldId id="694"/>
            <p14:sldId id="696"/>
            <p14:sldId id="707"/>
            <p14:sldId id="709"/>
            <p14:sldId id="697"/>
            <p14:sldId id="698"/>
            <p14:sldId id="699"/>
            <p14:sldId id="700"/>
            <p14:sldId id="701"/>
            <p14:sldId id="703"/>
            <p14:sldId id="718"/>
            <p14:sldId id="719"/>
            <p14:sldId id="721"/>
            <p14:sldId id="712"/>
            <p14:sldId id="730"/>
            <p14:sldId id="731"/>
            <p14:sldId id="732"/>
            <p14:sldId id="720"/>
            <p14:sldId id="722"/>
            <p14:sldId id="717"/>
            <p14:sldId id="693"/>
            <p14:sldId id="692"/>
            <p14:sldId id="710"/>
            <p14:sldId id="695"/>
            <p14:sldId id="713"/>
          </p14:sldIdLst>
        </p14:section>
        <p14:section name="Раздел без заголовка" id="{3C26C0A0-382D-4BAE-A98A-02A3D874C5A7}">
          <p14:sldIdLst>
            <p14:sldId id="725"/>
            <p14:sldId id="723"/>
            <p14:sldId id="724"/>
            <p14:sldId id="726"/>
            <p14:sldId id="727"/>
            <p14:sldId id="728"/>
            <p14:sldId id="729"/>
            <p14:sldId id="711"/>
            <p14:sldId id="5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стнова Алена Сергеевна" initials="П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DA2"/>
    <a:srgbClr val="0070C0"/>
    <a:srgbClr val="1297CC"/>
    <a:srgbClr val="1461AB"/>
    <a:srgbClr val="C8C7CF"/>
    <a:srgbClr val="F496AA"/>
    <a:srgbClr val="EDE806"/>
    <a:srgbClr val="6699FF"/>
    <a:srgbClr val="4BAD3B"/>
    <a:srgbClr val="DB2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9" autoAdjust="0"/>
    <p:restoredTop sz="73897" autoAdjust="0"/>
  </p:normalViewPr>
  <p:slideViewPr>
    <p:cSldViewPr>
      <p:cViewPr varScale="1">
        <p:scale>
          <a:sx n="98" d="100"/>
          <a:sy n="98" d="100"/>
        </p:scale>
        <p:origin x="-2004" y="-90"/>
      </p:cViewPr>
      <p:guideLst>
        <p:guide orient="horz" pos="2160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2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C5CEC-3FB8-41B2-A437-716C1FB6C6A2}" type="datetimeFigureOut">
              <a:rPr lang="ru-RU"/>
              <a:pPr>
                <a:defRPr/>
              </a:pPr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2C265-0CC7-4090-823C-E8AE81E4D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40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7E6B7F-5730-4FDC-9260-E1AB123BBA90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5FBF245-3A7C-4772-8A3C-E0E4EDEBF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7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6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2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14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8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90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4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4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97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6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19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89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20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2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66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20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01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46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06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69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34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17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93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29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48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30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7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04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61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3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1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25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28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65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91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996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39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563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40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2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41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4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4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6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1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90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8EB1B0-446C-434F-AE86-28CBF2186592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2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5A81-6404-461F-943C-62A77F36B32F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4A25-055E-4842-9407-1DD83732B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9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0A86-9326-493E-B165-15AF076D3CB7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10A2-8641-48DF-8F9C-55A5EBA51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10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C3FA-9594-425C-83A2-F3C52DB53B5E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AF555-7A44-48A0-A2DB-9D94F784E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39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4CFD-F458-4FBD-941E-D72031EEE17D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6F9E7-0B7C-46F4-90A7-F450DFF46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EA12-14F6-4E25-84A8-6D64B021F1BE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E9D84-E210-484F-A4B5-3C452F155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0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F749-FD7F-4A12-8C80-1E22171FA0DF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DB2F-A498-42E1-82A0-AB7743447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86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C2C6-297A-4D04-B0F1-2581C288189B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12F1-6AF0-4189-8CA0-926A6BBF2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1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46A9-8ADF-45CD-8116-6A22113187C0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FAF9-3C4D-4FE2-9D7F-205468A1B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6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C511-CAE8-432E-A96E-0E95CD341A35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19DE-925A-4A61-8F58-ECC11B92B0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50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DE02-F28F-4352-999B-107DECFB5532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C302F-A753-4D4C-B419-385E7C852C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BFD8-6D25-4B47-B91F-D6E146B620B0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A58C3-A259-47B3-8AF6-2DCC8635C7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7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BDC014-9E83-4BF9-A3A2-B5FB98A59EA5}" type="datetimeFigureOut">
              <a:rPr lang="ru-RU"/>
              <a:pPr>
                <a:defRPr/>
              </a:pPr>
              <a:t>26.12.2019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6603CF-21B5-4965-8A40-F5D9D48B0B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191476" y="33048"/>
            <a:ext cx="5891547" cy="6858000"/>
          </a:xfrm>
          <a:prstGeom prst="rect">
            <a:avLst/>
          </a:prstGeom>
          <a:gradFill>
            <a:gsLst>
              <a:gs pos="6000">
                <a:srgbClr val="C8C7CF"/>
              </a:gs>
              <a:gs pos="100000">
                <a:srgbClr val="DEDDE3">
                  <a:lumMod val="75000"/>
                  <a:lumOff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35077" y="1504653"/>
            <a:ext cx="6711742" cy="19031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35077" y="3407827"/>
            <a:ext cx="6711742" cy="0"/>
          </a:xfrm>
          <a:prstGeom prst="line">
            <a:avLst/>
          </a:prstGeom>
          <a:ln w="38100">
            <a:solidFill>
              <a:srgbClr val="0B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888625" y="356593"/>
            <a:ext cx="2090786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 декабря 2019 г.</a:t>
            </a:r>
            <a:endParaRPr lang="ru-RU" altLang="ru-RU" sz="12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03" y="2757952"/>
            <a:ext cx="2949116" cy="41330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/>
          <a:stretch/>
        </p:blipFill>
        <p:spPr>
          <a:xfrm>
            <a:off x="1083676" y="-1"/>
            <a:ext cx="2696236" cy="2632225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2602484" y="1761645"/>
            <a:ext cx="6376927" cy="1430439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Актуальные вопросы составления и сбора отчетности за 2019 год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511045" y="3967687"/>
            <a:ext cx="4161216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Докладчик:</a:t>
            </a:r>
            <a:endParaRPr lang="en-US" alt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None/>
            </a:pPr>
            <a:r>
              <a:rPr lang="ru-RU" altLang="ru-RU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Постнова Алена Сергеевна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Бизнес-аналитик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департамента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бухгалтерского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учета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консолидированной отчетности  </a:t>
            </a:r>
            <a:r>
              <a:rPr lang="ru-RU" altLang="ru-RU" sz="13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компании </a:t>
            </a:r>
            <a:r>
              <a:rPr lang="ru-RU" altLang="ru-RU" sz="13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«Кейсистемс»</a:t>
            </a:r>
            <a:endParaRPr lang="ru-RU" altLang="ru-RU" sz="1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6" y="3448750"/>
            <a:ext cx="2266996" cy="22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104671" y="4940504"/>
            <a:ext cx="1193800" cy="1193800"/>
            <a:chOff x="3975099" y="3493770"/>
            <a:chExt cx="1193800" cy="1193800"/>
          </a:xfrm>
        </p:grpSpPr>
        <p:sp>
          <p:nvSpPr>
            <p:cNvPr id="22" name="Овал 21"/>
            <p:cNvSpPr/>
            <p:nvPr/>
          </p:nvSpPr>
          <p:spPr>
            <a:xfrm>
              <a:off x="3975099" y="3493770"/>
              <a:ext cx="1193800" cy="1193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369" y="3723640"/>
              <a:ext cx="734060" cy="73406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86668" y="3449349"/>
            <a:ext cx="1193800" cy="1193800"/>
            <a:chOff x="3975099" y="3493770"/>
            <a:chExt cx="1193800" cy="1193800"/>
          </a:xfrm>
        </p:grpSpPr>
        <p:sp>
          <p:nvSpPr>
            <p:cNvPr id="19" name="Овал 18"/>
            <p:cNvSpPr/>
            <p:nvPr/>
          </p:nvSpPr>
          <p:spPr>
            <a:xfrm>
              <a:off x="3975099" y="3493770"/>
              <a:ext cx="1193800" cy="1193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369" y="3723640"/>
              <a:ext cx="734060" cy="734060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95535" y="3392285"/>
            <a:ext cx="6435381" cy="1307929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Отчетность по нацпроектам (191н)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916832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Совместное письмо Минфина России и Федерального казначейства от 05.09.2019 №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02-06-07/68575, 07-04-04/02-19118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«О порядке представления Отчета о бюджетных обязательствах (ф. 0503128-НП) и Отчета об исполнении бюджета (ф. 0503117-НП)»</a:t>
            </a:r>
          </a:p>
        </p:txBody>
      </p:sp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633183" y="1931393"/>
            <a:ext cx="942975" cy="1068387"/>
            <a:chOff x="381745" y="1556792"/>
            <a:chExt cx="943000" cy="106831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81745" y="1755216"/>
              <a:ext cx="863623" cy="73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Рисунок 8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4" y="1556792"/>
              <a:ext cx="747660" cy="87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31" y="2204893"/>
              <a:ext cx="420214" cy="420214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971600" y="3540962"/>
            <a:ext cx="6435381" cy="130792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b="1" kern="1200" dirty="0" smtClean="0">
                <a:latin typeface="Times New Roman" charset="0"/>
                <a:ea typeface="Times New Roman" charset="0"/>
                <a:cs typeface="Times New Roman" charset="0"/>
              </a:rPr>
              <a:t>Отчет об исполнении бюджета в части нацпроектов </a:t>
            </a:r>
            <a:r>
              <a:rPr lang="ru-RU" sz="2700" b="1" u="sng" kern="12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(ф.0503117-НП)</a:t>
            </a:r>
            <a:endParaRPr lang="ru-RU" sz="2700" b="1" u="sng" kern="1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79712" y="4941168"/>
            <a:ext cx="6435381" cy="1307929"/>
            <a:chOff x="1921624" y="3460514"/>
            <a:chExt cx="6435381" cy="1307929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1921624" y="3460514"/>
              <a:ext cx="6435381" cy="1307929"/>
            </a:xfrm>
            <a:prstGeom prst="rect">
              <a:avLst/>
            </a:prstGeom>
            <a:no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921624" y="3460514"/>
              <a:ext cx="6435381" cy="13079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kern="1200" dirty="0" smtClean="0">
                  <a:latin typeface="Times New Roman" charset="0"/>
                  <a:ea typeface="Times New Roman" charset="0"/>
                  <a:cs typeface="Times New Roman" charset="0"/>
                </a:rPr>
                <a:t>Отчет о бюджетных обязательствах в части нацпроектов </a:t>
              </a:r>
              <a:r>
                <a:rPr lang="ru-RU" sz="2700" b="1" u="sng" kern="1200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(ф.0503128-НП)</a:t>
              </a:r>
              <a:endParaRPr lang="ru-RU" sz="2700" b="1" u="sng" kern="120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9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467544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Целевые статьи расходов на реализацию нацпроектов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93379"/>
              </p:ext>
            </p:extLst>
          </p:nvPr>
        </p:nvGraphicFramePr>
        <p:xfrm>
          <a:off x="1108894" y="4142358"/>
          <a:ext cx="7886701" cy="2258744"/>
        </p:xfrm>
        <a:graphic>
          <a:graphicData uri="http://schemas.openxmlformats.org/drawingml/2006/table">
            <a:tbl>
              <a:tblPr/>
              <a:tblGrid>
                <a:gridCol w="1144059"/>
                <a:gridCol w="961496"/>
                <a:gridCol w="1131888"/>
                <a:gridCol w="778933"/>
                <a:gridCol w="791104"/>
                <a:gridCol w="693738"/>
                <a:gridCol w="572029"/>
                <a:gridCol w="596371"/>
                <a:gridCol w="620712"/>
                <a:gridCol w="596371"/>
              </a:tblGrid>
              <a:tr h="28693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Целевая статья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0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Программная (непрограммная) статья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Направление расходов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1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Программное (непрограммное) направление расходов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Подпрограмма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Основное мероприятие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0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</a:p>
                  </a:txBody>
                  <a:tcPr marL="84626" marR="84626" marT="42313" marB="423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04790"/>
              </p:ext>
            </p:extLst>
          </p:nvPr>
        </p:nvGraphicFramePr>
        <p:xfrm>
          <a:off x="179512" y="1556792"/>
          <a:ext cx="8733794" cy="1933304"/>
        </p:xfrm>
        <a:graphic>
          <a:graphicData uri="http://schemas.openxmlformats.org/drawingml/2006/table">
            <a:tbl>
              <a:tblPr/>
              <a:tblGrid>
                <a:gridCol w="323132"/>
                <a:gridCol w="369294"/>
                <a:gridCol w="360062"/>
                <a:gridCol w="378527"/>
                <a:gridCol w="443153"/>
                <a:gridCol w="387758"/>
                <a:gridCol w="424688"/>
                <a:gridCol w="406223"/>
                <a:gridCol w="415455"/>
                <a:gridCol w="396990"/>
                <a:gridCol w="507779"/>
                <a:gridCol w="323132"/>
                <a:gridCol w="498546"/>
                <a:gridCol w="406223"/>
                <a:gridCol w="396990"/>
                <a:gridCol w="415455"/>
                <a:gridCol w="415455"/>
                <a:gridCol w="498546"/>
                <a:gridCol w="683193"/>
                <a:gridCol w="683193"/>
              </a:tblGrid>
              <a:tr h="292944">
                <a:tc gridSpan="20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Структура кода классификации расходов бюджетов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944"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главного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распорядителя бюджетных средств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подраздела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целевой статьи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вида расходов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83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Программная (непрограммная) статья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Направление расходов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группа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подгруппа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элемент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44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b="1" dirty="0"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</a:p>
                  </a:txBody>
                  <a:tcPr marL="58181" marR="58181" marT="29090" marB="29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3" y="3284984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467544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Целевые статьи расходов на реализацию нацпроектов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674" y="1364472"/>
            <a:ext cx="827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Четвертый разряд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кода целевой статьи расходов федерального бюджета (00 0 Х0 00000), отражающий расходы на национальный проект (программу), Комплексный план, соответствует буквенному значению: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2012" y="2260626"/>
            <a:ext cx="7830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 - национальный проект "Культура";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 - национальная программа "Цифровая экономика Российской Федерации";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 - национальный проект "Образование";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 - национальный проект "Жилье и городская среда";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G - национальный проект "Экология";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 - национальный проект "Малое и среднее предпринимательство и поддержка индивидуальной предпринимательской инициативы";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 - национальный проект "Производительность труда и поддержка занятости";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N - национальный проект "Здравоохранение";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 - национальный проект "Демография";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 - национальный проект "Безопасные и качественные автомобильные дороги";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 - национальный проект "Наука";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 - национальный проект "Международная кооперация и экспорт";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V - Комплексный план модернизации и расширения магистральной инфраструктуры.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788" y="5436840"/>
            <a:ext cx="862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Пятый разряд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кода целевой статьи расходов федерального бюджета (00 0 XY 00000) определяет номер федерального проекта, входящего в состав национального проекта (программы), Комплексного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плана (Приложение 11 Инструкции 132н)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8" y="2988385"/>
            <a:ext cx="173961" cy="173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" y="3196182"/>
            <a:ext cx="173961" cy="173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" y="3406168"/>
            <a:ext cx="173961" cy="1739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" y="3835496"/>
            <a:ext cx="173961" cy="1739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0" y="4262891"/>
            <a:ext cx="173961" cy="1739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1" y="4064140"/>
            <a:ext cx="173961" cy="1739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0" y="4461642"/>
            <a:ext cx="173961" cy="1739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0" y="4674038"/>
            <a:ext cx="173961" cy="1739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0" y="4902682"/>
            <a:ext cx="173961" cy="1739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1" y="5110479"/>
            <a:ext cx="173961" cy="1739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9" y="2340837"/>
            <a:ext cx="173961" cy="1739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9" y="2573028"/>
            <a:ext cx="173961" cy="1739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8" y="2770165"/>
            <a:ext cx="173961" cy="1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482273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0503128-НП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541"/>
          <a:stretch/>
        </p:blipFill>
        <p:spPr>
          <a:xfrm>
            <a:off x="611560" y="1175895"/>
            <a:ext cx="7773492" cy="5660237"/>
          </a:xfrm>
          <a:prstGeom prst="rect">
            <a:avLst/>
          </a:prstGeom>
        </p:spPr>
      </p:pic>
      <p:sp>
        <p:nvSpPr>
          <p:cNvPr id="2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63950" y="211472"/>
            <a:ext cx="502412" cy="325459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1" y="6072233"/>
            <a:ext cx="851762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Раздел 3 </a:t>
            </a:r>
            <a:r>
              <a:rPr lang="mr-IN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только по показателям нацпроектов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Строка 900 «Источники финансирования» не заполняется</a:t>
            </a:r>
            <a:endParaRPr lang="ru-RU" sz="2200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026" y="1926876"/>
            <a:ext cx="3604202" cy="714723"/>
          </a:xfrm>
          <a:prstGeom prst="wedgeRoundRectCallout">
            <a:avLst>
              <a:gd name="adj1" fmla="val -64595"/>
              <a:gd name="adj2" fmla="val 6360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Разбивка по финансовым периодам (годам)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1026" y="2837413"/>
            <a:ext cx="3604202" cy="413597"/>
          </a:xfrm>
          <a:prstGeom prst="wedgeRoundRectCallout">
            <a:avLst>
              <a:gd name="adj1" fmla="val -62839"/>
              <a:gd name="adj2" fmla="val 70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тр.810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502.20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31026" y="3397360"/>
            <a:ext cx="3604202" cy="360878"/>
          </a:xfrm>
          <a:prstGeom prst="wedgeRoundRectCallout">
            <a:avLst>
              <a:gd name="adj1" fmla="val -61679"/>
              <a:gd name="adj2" fmla="val 140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тр.820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502.30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1026" y="3892660"/>
            <a:ext cx="3604202" cy="360878"/>
          </a:xfrm>
          <a:prstGeom prst="wedgeRoundRectCallout">
            <a:avLst>
              <a:gd name="adj1" fmla="val -61584"/>
              <a:gd name="adj2" fmla="val 140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тр.830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502.40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31023" y="4475652"/>
            <a:ext cx="3604203" cy="360878"/>
          </a:xfrm>
          <a:prstGeom prst="wedgeRoundRectCallout">
            <a:avLst>
              <a:gd name="adj1" fmla="val -59799"/>
              <a:gd name="adj2" fmla="val 392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тр.840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502.90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1024" y="5553944"/>
            <a:ext cx="3604203" cy="360878"/>
          </a:xfrm>
          <a:prstGeom prst="wedgeRoundRectCallout">
            <a:avLst>
              <a:gd name="adj1" fmla="val -60925"/>
              <a:gd name="adj2" fmla="val 15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Стр.860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502.99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8068" y="2837413"/>
            <a:ext cx="2258293" cy="413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8068" y="3364728"/>
            <a:ext cx="2258293" cy="413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6510" y="3899085"/>
            <a:ext cx="2258293" cy="413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06510" y="4448548"/>
            <a:ext cx="2258293" cy="413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06510" y="4987910"/>
            <a:ext cx="2258293" cy="413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31023" y="5027497"/>
            <a:ext cx="3604203" cy="360878"/>
          </a:xfrm>
          <a:prstGeom prst="wedgeRoundRectCallout">
            <a:avLst>
              <a:gd name="adj1" fmla="val -59557"/>
              <a:gd name="adj2" fmla="val 69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стр.850 </a:t>
            </a:r>
            <a:r>
              <a:rPr lang="mr-IN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b="1" dirty="0" smtClean="0">
                <a:latin typeface="Times New Roman" charset="0"/>
                <a:ea typeface="Times New Roman" charset="0"/>
                <a:cs typeface="Times New Roman" charset="0"/>
              </a:rPr>
              <a:t> счет 502.90 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 502.99</a:t>
            </a:r>
            <a:endParaRPr lang="ru-RU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06510" y="5537628"/>
            <a:ext cx="2258293" cy="413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smtClean="0">
                <a:latin typeface="Times New Roman" charset="0"/>
                <a:ea typeface="Times New Roman" charset="0"/>
                <a:cs typeface="Times New Roman" charset="0"/>
              </a:rPr>
              <a:t>+ детализация по КБК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2" name="Группа 14"/>
          <p:cNvGrpSpPr>
            <a:grpSpLocks/>
          </p:cNvGrpSpPr>
          <p:nvPr/>
        </p:nvGrpSpPr>
        <p:grpSpPr bwMode="auto">
          <a:xfrm>
            <a:off x="323528" y="5293157"/>
            <a:ext cx="1085850" cy="1016000"/>
            <a:chOff x="946032" y="1610842"/>
            <a:chExt cx="1295400" cy="1211580"/>
          </a:xfrm>
        </p:grpSpPr>
        <p:pic>
          <p:nvPicPr>
            <p:cNvPr id="43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46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72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0503128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41"/>
          <a:stretch/>
        </p:blipFill>
        <p:spPr>
          <a:xfrm>
            <a:off x="611560" y="1384847"/>
            <a:ext cx="7462540" cy="5433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4248" y="1989767"/>
            <a:ext cx="3460028" cy="669976"/>
          </a:xfrm>
          <a:prstGeom prst="wedgeRoundRectCallout">
            <a:avLst>
              <a:gd name="adj1" fmla="val -64595"/>
              <a:gd name="adj2" fmla="val 6360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Разбивка по финансовым периодам (годам)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НЕТ!!!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4248" y="2881451"/>
            <a:ext cx="3460028" cy="387702"/>
          </a:xfrm>
          <a:prstGeom prst="wedgeRoundRectCallout">
            <a:avLst>
              <a:gd name="adj1" fmla="val -62839"/>
              <a:gd name="adj2" fmla="val 70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тр.810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4248" y="3438097"/>
            <a:ext cx="3460028" cy="338284"/>
          </a:xfrm>
          <a:prstGeom prst="wedgeRoundRectCallout">
            <a:avLst>
              <a:gd name="adj1" fmla="val -61679"/>
              <a:gd name="adj2" fmla="val 140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тр.820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4248" y="3933397"/>
            <a:ext cx="3460028" cy="338284"/>
          </a:xfrm>
          <a:prstGeom prst="wedgeRoundRectCallout">
            <a:avLst>
              <a:gd name="adj1" fmla="val -61584"/>
              <a:gd name="adj2" fmla="val 140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тр.830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4245" y="4516389"/>
            <a:ext cx="3460029" cy="338284"/>
          </a:xfrm>
          <a:prstGeom prst="wedgeRoundRectCallout">
            <a:avLst>
              <a:gd name="adj1" fmla="val -59799"/>
              <a:gd name="adj2" fmla="val 392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с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тр.840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= стр. 860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246" y="5632642"/>
            <a:ext cx="3460029" cy="531173"/>
          </a:xfrm>
          <a:prstGeom prst="wedgeRoundRectCallout">
            <a:avLst>
              <a:gd name="adj1" fmla="val -60925"/>
              <a:gd name="adj2" fmla="val -93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Стр.860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счет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502.99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</a:t>
            </a:r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 детализация по 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КБК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4245" y="5068234"/>
            <a:ext cx="3460029" cy="338284"/>
          </a:xfrm>
          <a:prstGeom prst="wedgeRoundRectCallout">
            <a:avLst>
              <a:gd name="adj1" fmla="val -59557"/>
              <a:gd name="adj2" fmla="val 69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стр.850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заполняется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0352" y="2103127"/>
            <a:ext cx="2055057" cy="387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Стр.700 = стр.900*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0352" y="2649448"/>
            <a:ext cx="2055057" cy="387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Стр.800 = стр.910*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0352" y="5481537"/>
            <a:ext cx="2055057" cy="387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Стр.860 = стр.911*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0352" y="6040420"/>
            <a:ext cx="2055057" cy="387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Стр.900 = стр.920*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0352" y="6561571"/>
            <a:ext cx="2055057" cy="2907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предыдущая редакция</a:t>
            </a:r>
            <a:endParaRPr lang="ru-RU" sz="14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0503738-НП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41277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П.47.1 Инструкции 33н «В целях раскрытия информации о ходе реализации национальных проектов (региональных проектов в составе национальных проектов) учреждения дополнительно формируют отчет, содержащий данные о принятии  и исполнении учреждением обязательств в ходе реализации национальных проектов (программ), комплексного плана модернизации и расширения магистральной инфраструктуры (ф.0503738-НП)»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ПК «Свод-СМАРТ» код формы 0503738М_НП)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6" y="3100232"/>
            <a:ext cx="7749063" cy="18722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8067" y="5476560"/>
            <a:ext cx="6972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гр.3 указываются коды бюджетной классификации РЗПР, ЦСР, содержащих в 4-5 разрядах коды основных мероприятий на реализацию нацпроектов, ВР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формирования промежуточных итогов.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576" y="5412082"/>
            <a:ext cx="7776864" cy="1329286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15247" y="4972440"/>
            <a:ext cx="1015752" cy="876423"/>
            <a:chOff x="946032" y="1610842"/>
            <a:chExt cx="1295400" cy="1211580"/>
          </a:xfrm>
        </p:grpSpPr>
        <p:pic>
          <p:nvPicPr>
            <p:cNvPr id="23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26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0503738-НП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23396" r="48276" b="34014"/>
          <a:stretch/>
        </p:blipFill>
        <p:spPr>
          <a:xfrm>
            <a:off x="827584" y="2060848"/>
            <a:ext cx="8014642" cy="432194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275031" y="1988840"/>
            <a:ext cx="1096692" cy="1278991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44557" y="3123815"/>
            <a:ext cx="2503708" cy="1673337"/>
          </a:xfrm>
          <a:prstGeom prst="wedgeEllipseCallout">
            <a:avLst>
              <a:gd name="adj1" fmla="val -58382"/>
              <a:gd name="adj2" fmla="val -58239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Заполнение </a:t>
            </a:r>
            <a:r>
              <a:rPr lang="mr-IN" sz="20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 аналогично ф.128-НП</a:t>
            </a:r>
            <a:endParaRPr 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7106022" y="1062805"/>
            <a:ext cx="2037978" cy="1433148"/>
          </a:xfrm>
          <a:prstGeom prst="wedgeEllipseCallout">
            <a:avLst/>
          </a:prstGeom>
          <a:solidFill>
            <a:schemeClr val="bg1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322046" y="1416589"/>
            <a:ext cx="182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 КВФО 5,6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0503769/0503169 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33001" r="27188" b="36437"/>
          <a:stretch/>
        </p:blipFill>
        <p:spPr>
          <a:xfrm>
            <a:off x="415247" y="1842703"/>
            <a:ext cx="8543925" cy="2328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768" y="5454450"/>
            <a:ext cx="6622836" cy="39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КОСГУ (56Х, 73Х)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495" y="5323050"/>
            <a:ext cx="7403897" cy="698238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56167" y="4883409"/>
            <a:ext cx="964877" cy="871178"/>
            <a:chOff x="946032" y="1610842"/>
            <a:chExt cx="1295400" cy="1211580"/>
          </a:xfrm>
        </p:grpSpPr>
        <p:pic>
          <p:nvPicPr>
            <p:cNvPr id="9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770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0503769/0503169 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435"/>
              </p:ext>
            </p:extLst>
          </p:nvPr>
        </p:nvGraphicFramePr>
        <p:xfrm>
          <a:off x="281668" y="1723437"/>
          <a:ext cx="8847484" cy="276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815"/>
                <a:gridCol w="1524000"/>
                <a:gridCol w="1406769"/>
                <a:gridCol w="1486634"/>
                <a:gridCol w="1813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Номер 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начало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Увеличение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Уменьшение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конец периода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 КРБ) 1 206 26 564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</a:t>
                      </a:r>
                      <a:r>
                        <a:rPr lang="ru-RU" baseline="0" dirty="0" smtClean="0"/>
                        <a:t> КРБ) 1 206 26 566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по коду счета</a:t>
                      </a:r>
                    </a:p>
                    <a:p>
                      <a:pPr algn="r"/>
                      <a:r>
                        <a:rPr lang="ru-RU" dirty="0" smtClean="0"/>
                        <a:t>1 206 26 000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(1-17 КД) 1 205 31 567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</a:t>
                      </a:r>
                      <a:r>
                        <a:rPr lang="ru-RU" baseline="0" dirty="0" smtClean="0"/>
                        <a:t> КРБ) 1 303 13 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731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464" y="1334653"/>
            <a:ext cx="38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Дебиторская задолженность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46" y="4653136"/>
            <a:ext cx="38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Кредиторская задолженность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73253"/>
              </p:ext>
            </p:extLst>
          </p:nvPr>
        </p:nvGraphicFramePr>
        <p:xfrm>
          <a:off x="296516" y="5045298"/>
          <a:ext cx="8847484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815"/>
                <a:gridCol w="1524000"/>
                <a:gridCol w="1406769"/>
                <a:gridCol w="1486634"/>
                <a:gridCol w="1813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Номер 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начало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Увеличение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Уменьшение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конец периода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 КРБ) 1 302 11 737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(1-17 КРБ) 1 208 12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567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6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0503769/0503169 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32770"/>
              </p:ext>
            </p:extLst>
          </p:nvPr>
        </p:nvGraphicFramePr>
        <p:xfrm>
          <a:off x="467544" y="1628800"/>
          <a:ext cx="8424936" cy="42628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07273"/>
                <a:gridCol w="1706494"/>
                <a:gridCol w="1706494"/>
                <a:gridCol w="1647272"/>
                <a:gridCol w="1657403"/>
              </a:tblGrid>
              <a:tr h="43204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Вид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Собственные средства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Субсидии на выполнение государственного (муниципального) задания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Субсидии на иные цели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Субсидии на  капитальное строительство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Средства ОМС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62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Для всех счетов: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YYYY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Для всех счетов: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YYYY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Для всех счетов: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YYYY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Для всех счетов: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YYYY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Для всех счетов: 09010000000000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09020000000000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09030000000000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09040000000000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09050000000000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09070000000000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09080000000000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09090000000000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XXX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67544" y="3212976"/>
            <a:ext cx="813690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/>
          <a:stretch>
            <a:fillRect/>
          </a:stretch>
        </p:blipFill>
        <p:spPr bwMode="auto">
          <a:xfrm>
            <a:off x="635596" y="4365104"/>
            <a:ext cx="2430026" cy="225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827584" y="571526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законодательстве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55679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Бухгалтерская и бюджетная отчетность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2428" y="48136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191н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1394" y="302232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33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7" y="1461166"/>
            <a:ext cx="1084057" cy="10840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18788" r="45222" b="67520"/>
          <a:stretch/>
        </p:blipFill>
        <p:spPr>
          <a:xfrm>
            <a:off x="592061" y="2911643"/>
            <a:ext cx="667049" cy="667049"/>
          </a:xfrm>
          <a:custGeom>
            <a:avLst/>
            <a:gdLst>
              <a:gd name="connsiteX0" fmla="*/ 266700 w 533400"/>
              <a:gd name="connsiteY0" fmla="*/ 0 h 533400"/>
              <a:gd name="connsiteX1" fmla="*/ 533400 w 533400"/>
              <a:gd name="connsiteY1" fmla="*/ 266700 h 533400"/>
              <a:gd name="connsiteX2" fmla="*/ 266700 w 533400"/>
              <a:gd name="connsiteY2" fmla="*/ 533400 h 533400"/>
              <a:gd name="connsiteX3" fmla="*/ 0 w 533400"/>
              <a:gd name="connsiteY3" fmla="*/ 266700 h 533400"/>
              <a:gd name="connsiteX4" fmla="*/ 266700 w 5334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33400">
                <a:moveTo>
                  <a:pt x="266700" y="0"/>
                </a:moveTo>
                <a:cubicBezTo>
                  <a:pt x="413994" y="0"/>
                  <a:pt x="533400" y="119406"/>
                  <a:pt x="533400" y="266700"/>
                </a:cubicBezTo>
                <a:cubicBezTo>
                  <a:pt x="533400" y="413994"/>
                  <a:pt x="413994" y="533400"/>
                  <a:pt x="266700" y="533400"/>
                </a:cubicBezTo>
                <a:cubicBezTo>
                  <a:pt x="119406" y="533400"/>
                  <a:pt x="0" y="413994"/>
                  <a:pt x="0" y="266700"/>
                </a:cubicBezTo>
                <a:cubicBezTo>
                  <a:pt x="0" y="119406"/>
                  <a:pt x="119406" y="0"/>
                  <a:pt x="266700" y="0"/>
                </a:cubicBezTo>
                <a:close/>
              </a:path>
            </a:pathLst>
          </a:cu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18788" r="45222" b="67520"/>
          <a:stretch/>
        </p:blipFill>
        <p:spPr>
          <a:xfrm>
            <a:off x="592061" y="4645176"/>
            <a:ext cx="667049" cy="746029"/>
          </a:xfrm>
          <a:custGeom>
            <a:avLst/>
            <a:gdLst>
              <a:gd name="connsiteX0" fmla="*/ 266700 w 533400"/>
              <a:gd name="connsiteY0" fmla="*/ 0 h 533400"/>
              <a:gd name="connsiteX1" fmla="*/ 533400 w 533400"/>
              <a:gd name="connsiteY1" fmla="*/ 266700 h 533400"/>
              <a:gd name="connsiteX2" fmla="*/ 266700 w 533400"/>
              <a:gd name="connsiteY2" fmla="*/ 533400 h 533400"/>
              <a:gd name="connsiteX3" fmla="*/ 0 w 533400"/>
              <a:gd name="connsiteY3" fmla="*/ 266700 h 533400"/>
              <a:gd name="connsiteX4" fmla="*/ 266700 w 5334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33400">
                <a:moveTo>
                  <a:pt x="266700" y="0"/>
                </a:moveTo>
                <a:cubicBezTo>
                  <a:pt x="413994" y="0"/>
                  <a:pt x="533400" y="119406"/>
                  <a:pt x="533400" y="266700"/>
                </a:cubicBezTo>
                <a:cubicBezTo>
                  <a:pt x="533400" y="413994"/>
                  <a:pt x="413994" y="533400"/>
                  <a:pt x="266700" y="533400"/>
                </a:cubicBezTo>
                <a:cubicBezTo>
                  <a:pt x="119406" y="533400"/>
                  <a:pt x="0" y="413994"/>
                  <a:pt x="0" y="266700"/>
                </a:cubicBezTo>
                <a:cubicBezTo>
                  <a:pt x="0" y="119406"/>
                  <a:pt x="119406" y="0"/>
                  <a:pt x="266700" y="0"/>
                </a:cubicBez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2584044" y="2449279"/>
            <a:ext cx="4652252" cy="152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 28 февраля 2019 г. №32н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16 мая 2019 г. N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73н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16 октября 2019 г. № 166н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4044" y="4256585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28 февраля 2019 г. N 31н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16 мая 2019 г. N 73н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20 августа 2019 г. N 131н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 приказа 191н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1760" y="2288459"/>
            <a:ext cx="4824536" cy="16902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93494" y="4182418"/>
            <a:ext cx="4842802" cy="210549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0503769/0503169 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7728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5DA2"/>
                </a:solidFill>
              </a:rPr>
              <a:t>Проект контрольных соотношений для АУ/БУ</a:t>
            </a:r>
            <a:endParaRPr lang="ru-RU" dirty="0">
              <a:solidFill>
                <a:srgbClr val="005DA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801833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5DA2"/>
                </a:solidFill>
              </a:rPr>
              <a:t>Для счета х20981000 в 1-17 разрядах указываются «00000000000000000», для счета х30406000 допустимо указание «00000000000000000</a:t>
            </a:r>
            <a:r>
              <a:rPr lang="ru-RU" sz="1600" dirty="0" smtClean="0">
                <a:solidFill>
                  <a:srgbClr val="005DA2"/>
                </a:solidFill>
              </a:rPr>
              <a:t>».</a:t>
            </a:r>
          </a:p>
          <a:p>
            <a:endParaRPr lang="ru-RU" sz="1600" dirty="0">
              <a:solidFill>
                <a:srgbClr val="005DA2"/>
              </a:solidFill>
            </a:endParaRPr>
          </a:p>
          <a:p>
            <a:r>
              <a:rPr lang="ru-RU" sz="1600" dirty="0">
                <a:solidFill>
                  <a:srgbClr val="005DA2"/>
                </a:solidFill>
              </a:rPr>
              <a:t>Для счета 021005000 в 15-17 разрядах указываются «510», «000</a:t>
            </a:r>
            <a:r>
              <a:rPr lang="ru-RU" sz="1600" dirty="0" smtClean="0">
                <a:solidFill>
                  <a:srgbClr val="005DA2"/>
                </a:solidFill>
              </a:rPr>
              <a:t>».</a:t>
            </a:r>
          </a:p>
          <a:p>
            <a:endParaRPr lang="ru-RU" sz="1600" dirty="0">
              <a:solidFill>
                <a:srgbClr val="005DA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59581"/>
            <a:ext cx="556443" cy="556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3" y="3437141"/>
            <a:ext cx="496316" cy="4963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" y="4611322"/>
            <a:ext cx="985974" cy="98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528" y="4611322"/>
            <a:ext cx="6674421" cy="120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005DA2"/>
                </a:solidFill>
              </a:rPr>
              <a:t>Допускается отражение в 5-14 разрядах кодов, содержащих в 4,5 разряде коды согласно Приложению 11 к приказу №132н</a:t>
            </a:r>
          </a:p>
          <a:p>
            <a:pPr algn="just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8003" y="4437112"/>
            <a:ext cx="7220421" cy="1376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0503710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65750" r="31407" b="14750"/>
          <a:stretch/>
        </p:blipFill>
        <p:spPr>
          <a:xfrm>
            <a:off x="529085" y="2008912"/>
            <a:ext cx="8447197" cy="1543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6991" y="5096994"/>
            <a:ext cx="6660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для раскрытия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401.10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109: добавление новых счетов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941168"/>
            <a:ext cx="7679802" cy="875906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28474" y="4401398"/>
            <a:ext cx="1015752" cy="876423"/>
            <a:chOff x="946032" y="1610842"/>
            <a:chExt cx="1295400" cy="1211580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2" name="Овал 1"/>
          <p:cNvSpPr/>
          <p:nvPr/>
        </p:nvSpPr>
        <p:spPr>
          <a:xfrm>
            <a:off x="5148064" y="2204864"/>
            <a:ext cx="3888432" cy="93610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0503710/0503110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385762" y="131589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Раздел 2 Справки ф.0503710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Примеры некорректного заполнения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63192"/>
              </p:ext>
            </p:extLst>
          </p:nvPr>
        </p:nvGraphicFramePr>
        <p:xfrm>
          <a:off x="385762" y="2412206"/>
          <a:ext cx="8229600" cy="2836074"/>
        </p:xfrm>
        <a:graphic>
          <a:graphicData uri="http://schemas.openxmlformats.org/drawingml/2006/table">
            <a:tbl>
              <a:tblPr/>
              <a:tblGrid>
                <a:gridCol w="2602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9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4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240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Номер счета</a:t>
                      </a:r>
                      <a:b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бухгалтерского учета</a:t>
                      </a:r>
                      <a:b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(04011013Х)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Коды по БК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Сумма дебетового оборота по счету 04011013Х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раздел, подраздел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КОСГУ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 счетам 010960ХХХ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 счетам  0105ХХ440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0801 0000000000  130  2  40110  131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94 634 101,14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0801 0000000000  130  2  40110  131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33 589 795,95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0000000000  130  4  40110  131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0905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9 617 725,64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67 758,95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362 350,18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315 424,20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0704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221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802 160,17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0705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0704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224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193,56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0113 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0411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43 540 489,26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85762" y="3815954"/>
            <a:ext cx="3424237" cy="70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3" name="Прямоугольник 32"/>
          <p:cNvSpPr/>
          <p:nvPr/>
        </p:nvSpPr>
        <p:spPr>
          <a:xfrm>
            <a:off x="3242072" y="3059907"/>
            <a:ext cx="567928" cy="540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8847" y="3563546"/>
            <a:ext cx="470135" cy="221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550068" y="4572001"/>
            <a:ext cx="567929" cy="707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6" name="Прямоугольник 35"/>
          <p:cNvSpPr/>
          <p:nvPr/>
        </p:nvSpPr>
        <p:spPr>
          <a:xfrm>
            <a:off x="3242072" y="4572001"/>
            <a:ext cx="567928" cy="707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7" name="Прямоугольник 36"/>
          <p:cNvSpPr/>
          <p:nvPr/>
        </p:nvSpPr>
        <p:spPr>
          <a:xfrm>
            <a:off x="4848224" y="2983258"/>
            <a:ext cx="3839766" cy="4381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х109ххххх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48224" y="3421387"/>
            <a:ext cx="3839766" cy="423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х4011013х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48224" y="3844722"/>
            <a:ext cx="3839766" cy="14035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х4011013х, х109ххххх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код аналитики в счете х4011013х </a:t>
            </a:r>
          </a:p>
        </p:txBody>
      </p:sp>
    </p:spTree>
    <p:extLst>
      <p:ext uri="{BB962C8B-B14F-4D97-AF65-F5344CB8AC3E}">
        <p14:creationId xmlns:p14="http://schemas.microsoft.com/office/powerpoint/2010/main" val="4717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0503710/0503110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20519" y="1381072"/>
            <a:ext cx="864037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Расшифровка расходов, принятых в уменьшение доходов  отчетного периода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34762"/>
              </p:ext>
            </p:extLst>
          </p:nvPr>
        </p:nvGraphicFramePr>
        <p:xfrm>
          <a:off x="237418" y="3372927"/>
          <a:ext cx="8640372" cy="1754729"/>
        </p:xfrm>
        <a:graphic>
          <a:graphicData uri="http://schemas.openxmlformats.org/drawingml/2006/table">
            <a:tbl>
              <a:tblPr/>
              <a:tblGrid>
                <a:gridCol w="96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4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143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27614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41533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88237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320719">
                <a:tc rowSpan="2"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бюджетного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учета (04011013Х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Сумма дебетового оборота по счету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 40110 13Х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871">
                <a:tc gridSpan="1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счетам 010960ХХХ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счетам 0105ХХ440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7145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623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0701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87D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130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2 401 10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131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3571B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0701 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226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100,00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4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30415" y="5077775"/>
            <a:ext cx="1020366" cy="1023937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charset="0"/>
                <a:ea typeface="Times New Roman" charset="0"/>
                <a:cs typeface="Times New Roman" charset="0"/>
              </a:rPr>
              <a:t>Раздел, </a:t>
            </a: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подраздел</a:t>
            </a:r>
          </a:p>
          <a:p>
            <a:pPr algn="ctr" eaLnBrk="1" hangingPunct="1"/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Приказ 132н 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5638" y="1964060"/>
            <a:ext cx="6513530" cy="4475140"/>
            <a:chOff x="192070" y="1468459"/>
            <a:chExt cx="6513530" cy="4475140"/>
          </a:xfrm>
        </p:grpSpPr>
        <p:cxnSp>
          <p:nvCxnSpPr>
            <p:cNvPr id="15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518599" y="4184505"/>
              <a:ext cx="0" cy="397669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Прямоугольник 15"/>
            <p:cNvSpPr/>
            <p:nvPr/>
          </p:nvSpPr>
          <p:spPr>
            <a:xfrm>
              <a:off x="1666522" y="4632055"/>
              <a:ext cx="1235869" cy="1016794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charset="0"/>
                  <a:ea typeface="Times New Roman" charset="0"/>
                  <a:cs typeface="Times New Roman" charset="0"/>
                </a:rPr>
                <a:t>Код аналитики по доходам Приказ 132н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017" y="4671301"/>
              <a:ext cx="1107281" cy="1022746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charset="0"/>
                  <a:ea typeface="Times New Roman" charset="0"/>
                  <a:cs typeface="Times New Roman" charset="0"/>
                </a:rPr>
                <a:t>Код КОСГУ Приказ 209н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66457" y="3748736"/>
              <a:ext cx="1661631" cy="435769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2070" y="3754690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sp>
          <p:nvSpPr>
            <p:cNvPr id="20" name="Закрывающая фигурная скобка 1"/>
            <p:cNvSpPr/>
            <p:nvPr/>
          </p:nvSpPr>
          <p:spPr>
            <a:xfrm rot="16200000">
              <a:off x="1857477" y="996331"/>
              <a:ext cx="337165" cy="3267848"/>
            </a:xfrm>
            <a:prstGeom prst="rightBrace">
              <a:avLst>
                <a:gd name="adj1" fmla="val 4942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6100" y="2034233"/>
              <a:ext cx="2346700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0 401 10 13Х</a:t>
              </a:r>
              <a:endParaRPr lang="ru-RU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70686" y="1468459"/>
              <a:ext cx="2346700" cy="9126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0 109 60 ХХХ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0 109 80 ХХХ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0 401 20 2ХХ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0 105 ХХ ХХХ</a:t>
              </a:r>
              <a:endParaRPr lang="ru-RU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Закрывающая фигурная скобка 28"/>
            <p:cNvSpPr/>
            <p:nvPr/>
          </p:nvSpPr>
          <p:spPr>
            <a:xfrm rot="16200000">
              <a:off x="4564316" y="1774307"/>
              <a:ext cx="337165" cy="1790379"/>
            </a:xfrm>
            <a:prstGeom prst="rightBrace">
              <a:avLst>
                <a:gd name="adj1" fmla="val 4942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57928" y="3783174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cxnSp>
          <p:nvCxnSpPr>
            <p:cNvPr id="25" name="Прямая со стрелкой 24"/>
            <p:cNvCxnSpPr>
              <a:cxnSpLocks noChangeShapeType="1"/>
            </p:cNvCxnSpPr>
            <p:nvPr/>
          </p:nvCxnSpPr>
          <p:spPr bwMode="auto">
            <a:xfrm>
              <a:off x="2284457" y="4234386"/>
              <a:ext cx="0" cy="397669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Прямоугольник 25"/>
            <p:cNvSpPr/>
            <p:nvPr/>
          </p:nvSpPr>
          <p:spPr>
            <a:xfrm>
              <a:off x="3184651" y="3754690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cxnSp>
          <p:nvCxnSpPr>
            <p:cNvPr id="27" name="Прямая со стрелкой 26"/>
            <p:cNvCxnSpPr>
              <a:cxnSpLocks noChangeShapeType="1"/>
            </p:cNvCxnSpPr>
            <p:nvPr/>
          </p:nvCxnSpPr>
          <p:spPr bwMode="auto">
            <a:xfrm>
              <a:off x="3511180" y="4198360"/>
              <a:ext cx="0" cy="447550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Прямая со стрелкой 27"/>
            <p:cNvCxnSpPr>
              <a:cxnSpLocks noChangeShapeType="1"/>
            </p:cNvCxnSpPr>
            <p:nvPr/>
          </p:nvCxnSpPr>
          <p:spPr bwMode="auto">
            <a:xfrm>
              <a:off x="4979762" y="4212989"/>
              <a:ext cx="0" cy="447550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Прямоугольник 28"/>
            <p:cNvSpPr/>
            <p:nvPr/>
          </p:nvSpPr>
          <p:spPr>
            <a:xfrm>
              <a:off x="4465389" y="4671300"/>
              <a:ext cx="2240211" cy="1272299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Раздел, подраздел Приказ 132н, </a:t>
              </a:r>
            </a:p>
            <a:p>
              <a:pPr algn="ctr"/>
              <a:r>
                <a:rPr lang="ru-RU" altLang="ru-RU" sz="1400" b="1" dirty="0">
                  <a:latin typeface="Times New Roman" charset="0"/>
                  <a:ea typeface="Times New Roman" charset="0"/>
                  <a:cs typeface="Times New Roman" charset="0"/>
                </a:rPr>
                <a:t>Код КОСГУ Приказ </a:t>
              </a:r>
              <a:r>
                <a:rPr lang="ru-RU" altLang="ru-RU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209н</a:t>
              </a:r>
            </a:p>
            <a:p>
              <a:pPr algn="ctr"/>
              <a:endParaRPr lang="ru-RU" altLang="ru-RU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ru-RU" altLang="ru-RU" sz="14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 счету 109, 401 20</a:t>
              </a:r>
              <a:r>
                <a:rPr lang="mr-IN" altLang="ru-RU" sz="14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  <a:endParaRPr lang="ru-RU" altLang="ru-RU" sz="1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8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0503710/0503110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07219" y="13144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Раздел 2 Справки ф.0503710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>
                <a:latin typeface="Times New Roman" charset="0"/>
                <a:ea typeface="Times New Roman" charset="0"/>
                <a:cs typeface="Times New Roman" charset="0"/>
              </a:rPr>
              <a:t>Примеры некорректного заполнения</a:t>
            </a:r>
            <a:endParaRPr lang="ru-RU" alt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35966"/>
              </p:ext>
            </p:extLst>
          </p:nvPr>
        </p:nvGraphicFramePr>
        <p:xfrm>
          <a:off x="174262" y="2236376"/>
          <a:ext cx="8767331" cy="3576981"/>
        </p:xfrm>
        <a:graphic>
          <a:graphicData uri="http://schemas.openxmlformats.org/drawingml/2006/table">
            <a:tbl>
              <a:tblPr/>
              <a:tblGrid>
                <a:gridCol w="2772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4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1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67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1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228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бухгалтерского учета</a:t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(04011013Х)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дебетового оборота по счету 04011013Х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010960ХХХ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 0105ХХ440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0704 0000000000  130  2  40110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20 415 457,28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430,00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0000000000  120  2  40110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223 358,60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1006 0000000000  180  2  40110  189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14 672 582,40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0113 0000000000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47 746,00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0210190059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3 819 732,43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0706 000000000  130  4  40110  131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0700</a:t>
                      </a: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177 156,01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0707 0000000000  130  4  40110  131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290</a:t>
                      </a: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26 473,00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550426" y="3429001"/>
            <a:ext cx="441615" cy="275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3" name="Прямоугольник 32"/>
          <p:cNvSpPr/>
          <p:nvPr/>
        </p:nvSpPr>
        <p:spPr>
          <a:xfrm>
            <a:off x="2563091" y="3925492"/>
            <a:ext cx="428950" cy="420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4" name="Прямоугольник 33"/>
          <p:cNvSpPr/>
          <p:nvPr/>
        </p:nvSpPr>
        <p:spPr>
          <a:xfrm>
            <a:off x="3173880" y="5283125"/>
            <a:ext cx="580701" cy="283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510237" y="4973782"/>
            <a:ext cx="1416194" cy="284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6" name="Прямоугольник 35"/>
          <p:cNvSpPr/>
          <p:nvPr/>
        </p:nvSpPr>
        <p:spPr>
          <a:xfrm>
            <a:off x="1471395" y="3704035"/>
            <a:ext cx="455036" cy="364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40733" y="5556862"/>
            <a:ext cx="562571" cy="321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8" name="Прямоугольник 37"/>
          <p:cNvSpPr/>
          <p:nvPr/>
        </p:nvSpPr>
        <p:spPr>
          <a:xfrm>
            <a:off x="1471395" y="4624390"/>
            <a:ext cx="455036" cy="32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39" name="Прямоугольник 38"/>
          <p:cNvSpPr/>
          <p:nvPr/>
        </p:nvSpPr>
        <p:spPr>
          <a:xfrm>
            <a:off x="5158234" y="3246147"/>
            <a:ext cx="3839765" cy="280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КОСГУ по счету х40110ххх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151088" y="3527398"/>
            <a:ext cx="3839765" cy="400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код аналитики по счету х40110131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51089" y="3941352"/>
            <a:ext cx="3839765" cy="52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отражались некорректные коды аналитики и коды КОСГУ по счету х40110131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54169" y="4481513"/>
            <a:ext cx="3839765" cy="403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код КОСГУ вместо кода аналитики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58233" y="4885134"/>
            <a:ext cx="3839766" cy="307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код целевой статьи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51090" y="5257800"/>
            <a:ext cx="3846909" cy="3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укрупненный код Р,ПР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51090" y="5564981"/>
            <a:ext cx="3839765" cy="274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укрупненный код  КОСГУ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52183" y="3727827"/>
            <a:ext cx="455036" cy="617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20198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0503710/0503110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32940"/>
              </p:ext>
            </p:extLst>
          </p:nvPr>
        </p:nvGraphicFramePr>
        <p:xfrm>
          <a:off x="395288" y="1754981"/>
          <a:ext cx="8229600" cy="3798401"/>
        </p:xfrm>
        <a:graphic>
          <a:graphicData uri="http://schemas.openxmlformats.org/drawingml/2006/table">
            <a:tbl>
              <a:tblPr/>
              <a:tblGrid>
                <a:gridCol w="2763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9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4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240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бухгалтерского учета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(04011013Х)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дебетового оборота по счету 04011013Х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010960ХХХ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 0105ХХ440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0110 0000000000  130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-3 251,97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0411 0000000000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111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-33 759 274,93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553 787,72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332 110,75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244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6 860 568,78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0706 0000000000 416  4  40110  131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5 527,77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0110 0000000000 440  2  40110  131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165 336,51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0000000000 130  2  40110  131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234 454,63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0000000000 130  4  40110  131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160 551,47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3020 0000000000 130  2  40110  131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3020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35 676,34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0110 0000000000 130  2  40110  131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</a:t>
                      </a:r>
                      <a:r>
                        <a:rPr kumimoji="0" lang="ru-RU" altLang="ru-RU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kumimoji="0" lang="ru-RU" altLang="ru-RU" sz="14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136 174 885,89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105241" y="2809875"/>
            <a:ext cx="194614" cy="348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1756390" y="3057309"/>
            <a:ext cx="306963" cy="1116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322660" y="4560690"/>
            <a:ext cx="536322" cy="538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3304526" y="4670823"/>
            <a:ext cx="567929" cy="415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27" name="Прямоугольник 26"/>
          <p:cNvSpPr/>
          <p:nvPr/>
        </p:nvSpPr>
        <p:spPr>
          <a:xfrm>
            <a:off x="4953000" y="2966690"/>
            <a:ext cx="3839766" cy="557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некорректный код вида деятельности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953000" y="3524350"/>
            <a:ext cx="3839766" cy="915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вместо кода аналитики по доходам отражались коды видов расходов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53000" y="4440162"/>
            <a:ext cx="3839766" cy="1003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отражались несуществующие разделы, подразделы или не отражались совсем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19600" y="4308764"/>
            <a:ext cx="460772" cy="33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176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0503121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9251" r="30626" b="12499"/>
          <a:stretch/>
        </p:blipFill>
        <p:spPr>
          <a:xfrm>
            <a:off x="1099513" y="1369760"/>
            <a:ext cx="7181997" cy="4545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9448" y="6021288"/>
            <a:ext cx="764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в части КОСГУ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894952"/>
            <a:ext cx="8105228" cy="604151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3684" y="5245020"/>
            <a:ext cx="1015752" cy="876423"/>
            <a:chOff x="946032" y="1610842"/>
            <a:chExt cx="1295400" cy="1211580"/>
          </a:xfrm>
        </p:grpSpPr>
        <p:pic>
          <p:nvPicPr>
            <p:cNvPr id="13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41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0503121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9500" r="30938" b="12500"/>
          <a:stretch/>
        </p:blipFill>
        <p:spPr>
          <a:xfrm>
            <a:off x="1113267" y="1367860"/>
            <a:ext cx="6795666" cy="43086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1897" y="5851636"/>
            <a:ext cx="764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КОСГУ 540(640), 560(660), 550(650), 730(830)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2189" y="5805264"/>
            <a:ext cx="8208912" cy="905619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187" y="5238324"/>
            <a:ext cx="1015752" cy="876423"/>
            <a:chOff x="946032" y="1610842"/>
            <a:chExt cx="1295400" cy="1211580"/>
          </a:xfrm>
        </p:grpSpPr>
        <p:pic>
          <p:nvPicPr>
            <p:cNvPr id="2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Группа 22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62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0503721</a:t>
            </a:r>
          </a:p>
        </p:txBody>
      </p:sp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8500" r="40313" b="28956"/>
          <a:stretch/>
        </p:blipFill>
        <p:spPr>
          <a:xfrm>
            <a:off x="1197447" y="1143725"/>
            <a:ext cx="7021780" cy="3377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8217" y="4673973"/>
            <a:ext cx="8084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030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240110120 «Доходы от собственности»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(по дебету счета 240110120 «Доходы от собственности»)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стоимость;</a:t>
            </a:r>
          </a:p>
          <a:p>
            <a:pPr algn="just"/>
            <a:r>
              <a:rPr lang="ru-RU" sz="1600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040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040110130 «Доходы от оказания платных услуг (работ), компенсаций затрат»,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(по дебету счета 040110130 «Доходы от оказания платных услуг (работ), компенсаций затрат») </a:t>
            </a:r>
            <a:r>
              <a:rPr lang="ru-RU" sz="1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</a:t>
            </a:r>
            <a:r>
              <a:rPr lang="ru-RU" sz="1600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188" y="4546274"/>
            <a:ext cx="8512299" cy="2164610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2327" y="4082870"/>
            <a:ext cx="1015752" cy="876423"/>
            <a:chOff x="946032" y="1610842"/>
            <a:chExt cx="1295400" cy="1211580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94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94" y="5805264"/>
            <a:ext cx="9020433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исполнено плановых назначений ☞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отклонения 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1655" r="13243" b="25282"/>
          <a:stretch/>
        </p:blipFill>
        <p:spPr>
          <a:xfrm>
            <a:off x="153323" y="1951394"/>
            <a:ext cx="8794009" cy="360817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-180528" y="5244205"/>
            <a:ext cx="1015752" cy="876423"/>
            <a:chOff x="946032" y="1610842"/>
            <a:chExt cx="1295400" cy="1211580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22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827584" y="571526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законодательстве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5591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1499" y="52391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209н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30231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132н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7513" y="2416941"/>
            <a:ext cx="4652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6 марта 2019 г. N 36н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22 мая 2019  г. N 76н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25 июня 2019 г. N 103н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4 сентября 2019 г. N 143н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Приказ на регистрации в Минюст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4044" y="500832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13 мая 2019 г. N 69н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Приказ на регистрации в Минюст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1760" y="2288459"/>
            <a:ext cx="4824536" cy="16902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11760" y="4624342"/>
            <a:ext cx="4824536" cy="166356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4" y="1467599"/>
            <a:ext cx="949342" cy="949342"/>
          </a:xfrm>
          <a:prstGeom prst="rect">
            <a:avLst/>
          </a:prstGeom>
        </p:spPr>
      </p:pic>
      <p:grpSp>
        <p:nvGrpSpPr>
          <p:cNvPr id="15" name="Группа 2"/>
          <p:cNvGrpSpPr>
            <a:grpSpLocks/>
          </p:cNvGrpSpPr>
          <p:nvPr/>
        </p:nvGrpSpPr>
        <p:grpSpPr bwMode="auto">
          <a:xfrm>
            <a:off x="475953" y="3004262"/>
            <a:ext cx="703262" cy="565150"/>
            <a:chOff x="196850" y="4643596"/>
            <a:chExt cx="1062782" cy="833815"/>
          </a:xfrm>
        </p:grpSpPr>
        <p:pic>
          <p:nvPicPr>
            <p:cNvPr id="18" name="Picture 7" descr="C:\Users\SashaNebilica\Desktop\ЭЛЕМЕНТЫ\ЭЛЕМЕНТЫ\док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7478" y="4667693"/>
              <a:ext cx="562154" cy="809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C:\Users\SashaNebilica\Desktop\ЭЛЕМЕНТЫ\ЭЛЕМЕНТЫ\док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96850" y="4643596"/>
              <a:ext cx="391986" cy="564610"/>
            </a:xfrm>
            <a:prstGeom prst="rect">
              <a:avLst/>
            </a:prstGeom>
            <a:noFill/>
            <a:extLst/>
          </p:spPr>
        </p:pic>
        <p:sp>
          <p:nvSpPr>
            <p:cNvPr id="23" name="Стрелка вправо 22"/>
            <p:cNvSpPr/>
            <p:nvPr/>
          </p:nvSpPr>
          <p:spPr>
            <a:xfrm>
              <a:off x="196850" y="5184638"/>
              <a:ext cx="702923" cy="252955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Группа 2"/>
          <p:cNvGrpSpPr>
            <a:grpSpLocks/>
          </p:cNvGrpSpPr>
          <p:nvPr/>
        </p:nvGrpSpPr>
        <p:grpSpPr bwMode="auto">
          <a:xfrm>
            <a:off x="475953" y="5135675"/>
            <a:ext cx="703262" cy="565150"/>
            <a:chOff x="196850" y="4643596"/>
            <a:chExt cx="1062782" cy="833815"/>
          </a:xfrm>
        </p:grpSpPr>
        <p:pic>
          <p:nvPicPr>
            <p:cNvPr id="25" name="Picture 7" descr="C:\Users\SashaNebilica\Desktop\ЭЛЕМЕНТЫ\ЭЛЕМЕНТЫ\док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7478" y="4667693"/>
              <a:ext cx="562154" cy="809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C:\Users\SashaNebilica\Desktop\ЭЛЕМЕНТЫ\ЭЛЕМЕНТЫ\док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96850" y="4643596"/>
              <a:ext cx="391986" cy="564610"/>
            </a:xfrm>
            <a:prstGeom prst="rect">
              <a:avLst/>
            </a:prstGeom>
            <a:noFill/>
            <a:extLst/>
          </p:spPr>
        </p:pic>
        <p:sp>
          <p:nvSpPr>
            <p:cNvPr id="27" name="Стрелка вправо 26"/>
            <p:cNvSpPr/>
            <p:nvPr/>
          </p:nvSpPr>
          <p:spPr>
            <a:xfrm>
              <a:off x="196850" y="5184638"/>
              <a:ext cx="702923" cy="252955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182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0503723/</a:t>
            </a:r>
            <a:r>
              <a:rPr lang="en-US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</a:t>
            </a: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2473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5639856"/>
            <a:ext cx="7649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Кодификация строк (графа 2) теперь станет четырехзначной. Добавлены строки для детализации показателей в разрезе подстатей КОСГУ в связи с переходом на применение Порядка 209н </a:t>
            </a:r>
          </a:p>
          <a:p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876" y="5593484"/>
            <a:ext cx="8208912" cy="905619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3352" y="4763433"/>
            <a:ext cx="1015752" cy="876423"/>
            <a:chOff x="946032" y="1610842"/>
            <a:chExt cx="1295400" cy="1211580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48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0503723/</a:t>
            </a:r>
            <a:r>
              <a:rPr lang="en-US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</a:t>
            </a: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323" y="5636852"/>
            <a:ext cx="7649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Не забудьте отразить в поступления по доходам от реализации оборотных активов (за исключением поступлений доходов от реализации готовой продукции) в строке 1203.</a:t>
            </a:r>
          </a:p>
          <a:p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5469897"/>
            <a:ext cx="8208912" cy="905619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3352" y="4763433"/>
            <a:ext cx="1015752" cy="876423"/>
            <a:chOff x="946032" y="1610842"/>
            <a:chExt cx="1295400" cy="1211580"/>
          </a:xfrm>
        </p:grpSpPr>
        <p:pic>
          <p:nvPicPr>
            <p:cNvPr id="14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18" name="Прямоугольник 17"/>
          <p:cNvSpPr/>
          <p:nvPr/>
        </p:nvSpPr>
        <p:spPr>
          <a:xfrm>
            <a:off x="2267744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54" y="1399610"/>
            <a:ext cx="6399196" cy="368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3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0503723/</a:t>
            </a:r>
            <a:r>
              <a:rPr lang="en-US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</a:t>
            </a: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659" y="5572429"/>
            <a:ext cx="764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Расходы на приобретение материальных запасов по подстатьям 341-346 КОСГУ при формировании Отчета (ф. 0503723) учитывайте в выбытиях по </a:t>
            </a:r>
            <a:r>
              <a:rPr lang="ru-RU" sz="1400" b="1" dirty="0"/>
              <a:t>текущим операциям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4606" y="5361406"/>
            <a:ext cx="7679802" cy="875906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6730" y="4653136"/>
            <a:ext cx="1015752" cy="876423"/>
            <a:chOff x="946032" y="1610842"/>
            <a:chExt cx="1295400" cy="1211580"/>
          </a:xfrm>
        </p:grpSpPr>
        <p:pic>
          <p:nvPicPr>
            <p:cNvPr id="23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27" name="Прямоугольник 26"/>
          <p:cNvSpPr/>
          <p:nvPr/>
        </p:nvSpPr>
        <p:spPr>
          <a:xfrm>
            <a:off x="2267744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28" name="Рисунок 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54" y="1275464"/>
            <a:ext cx="5886450" cy="380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38659" y="550357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0503723/</a:t>
            </a:r>
            <a:r>
              <a:rPr lang="en-US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</a:t>
            </a: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659" y="5572429"/>
            <a:ext cx="764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smtClean="0"/>
              <a:t>Исключена строка 980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606" y="5357267"/>
            <a:ext cx="7679802" cy="875906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56730" y="4653136"/>
            <a:ext cx="1015752" cy="876423"/>
            <a:chOff x="946032" y="1610842"/>
            <a:chExt cx="1295400" cy="1211580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19" name="Прямоугольник 18"/>
          <p:cNvSpPr/>
          <p:nvPr/>
        </p:nvSpPr>
        <p:spPr>
          <a:xfrm>
            <a:off x="2267744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l="17308" t="61864" r="13542" b="7203"/>
          <a:stretch/>
        </p:blipFill>
        <p:spPr>
          <a:xfrm>
            <a:off x="755576" y="1703742"/>
            <a:ext cx="7488832" cy="20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61101" y="625282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1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34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9814" r="33593" b="10908"/>
          <a:stretch/>
        </p:blipFill>
        <p:spPr>
          <a:xfrm>
            <a:off x="899592" y="1412776"/>
            <a:ext cx="6162501" cy="4082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4043" y="5948418"/>
            <a:ext cx="764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 smtClean="0"/>
              <a:t>Аналогичный период по сопоставимым показателям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9990" y="5733256"/>
            <a:ext cx="7679802" cy="875906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32114" y="5029125"/>
            <a:ext cx="1015752" cy="876423"/>
            <a:chOff x="946032" y="1610842"/>
            <a:chExt cx="1295400" cy="1211580"/>
          </a:xfrm>
        </p:grpSpPr>
        <p:pic>
          <p:nvPicPr>
            <p:cNvPr id="16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381124" y="2038351"/>
                <a:ext cx="428626" cy="4286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3062" y="1980264"/>
                <a:ext cx="827554" cy="827554"/>
              </a:xfrm>
              <a:prstGeom prst="rect">
                <a:avLst/>
              </a:prstGeom>
            </p:spPr>
          </p:pic>
        </p:grpSp>
      </p:grpSp>
      <p:sp>
        <p:nvSpPr>
          <p:cNvPr id="2" name="Овал 1"/>
          <p:cNvSpPr/>
          <p:nvPr/>
        </p:nvSpPr>
        <p:spPr>
          <a:xfrm>
            <a:off x="5652120" y="2132856"/>
            <a:ext cx="1512168" cy="142633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3"/>
          <p:cNvSpPr>
            <a:spLocks noChangeArrowheads="1"/>
          </p:cNvSpPr>
          <p:nvPr/>
        </p:nvSpPr>
        <p:spPr bwMode="auto">
          <a:xfrm>
            <a:off x="738659" y="550357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0503723/</a:t>
            </a:r>
            <a:r>
              <a:rPr lang="en-US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0503</a:t>
            </a: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11560" y="620688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96527" y="1278415"/>
            <a:ext cx="7802093" cy="51911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95536" y="990407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368C5DF0-039B-4CC0-AF95-A0F1DA046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60932"/>
              </p:ext>
            </p:extLst>
          </p:nvPr>
        </p:nvGraphicFramePr>
        <p:xfrm>
          <a:off x="755577" y="902577"/>
          <a:ext cx="811178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803">
                  <a:extLst>
                    <a:ext uri="{9D8B030D-6E8A-4147-A177-3AD203B41FA5}">
                      <a16:colId xmlns:a16="http://schemas.microsoft.com/office/drawing/2014/main" xmlns="" val="291927209"/>
                    </a:ext>
                  </a:extLst>
                </a:gridCol>
                <a:gridCol w="1320989">
                  <a:extLst>
                    <a:ext uri="{9D8B030D-6E8A-4147-A177-3AD203B41FA5}">
                      <a16:colId xmlns:a16="http://schemas.microsoft.com/office/drawing/2014/main" xmlns="" val="1738793357"/>
                    </a:ext>
                  </a:extLst>
                </a:gridCol>
                <a:gridCol w="1459997">
                  <a:extLst>
                    <a:ext uri="{9D8B030D-6E8A-4147-A177-3AD203B41FA5}">
                      <a16:colId xmlns:a16="http://schemas.microsoft.com/office/drawing/2014/main" xmlns="" val="39275388"/>
                    </a:ext>
                  </a:extLst>
                </a:gridCol>
              </a:tblGrid>
              <a:tr h="5624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545018"/>
                  </a:ext>
                </a:extLst>
              </a:tr>
              <a:tr h="32950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35794442"/>
                  </a:ext>
                </a:extLst>
              </a:tr>
              <a:tr h="32950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текущим операциям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13372351"/>
                  </a:ext>
                </a:extLst>
              </a:tr>
              <a:tr h="32950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4690997"/>
                  </a:ext>
                </a:extLst>
              </a:tr>
              <a:tr h="799281">
                <a:tc>
                  <a:txBody>
                    <a:bodyPr/>
                    <a:lstStyle/>
                    <a:p>
                      <a:pPr marL="18000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 /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доходы, таможенные платежи и страховые взносы на обязательное социальное страхование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9769214"/>
                  </a:ext>
                </a:extLst>
              </a:tr>
              <a:tr h="329505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3750557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оказания платных услуг (работ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компенсации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13362772"/>
                  </a:ext>
                </a:extLst>
              </a:tr>
              <a:tr h="329505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пеням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неустойкам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возмещению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ущерба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1154361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безвозмездным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денежным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поступлениям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текущего характера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0805620"/>
                  </a:ext>
                </a:extLst>
              </a:tr>
              <a:tr h="799281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страховых взносов на обязательное социальное страхование /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езвозмездным денежным поступлениям капитального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7478697"/>
                  </a:ext>
                </a:extLst>
              </a:tr>
              <a:tr h="329505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прочим доходам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0980284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4BC1F5CE-A259-4F65-A8D7-7ED920022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10168"/>
              </p:ext>
            </p:extLst>
          </p:nvPr>
        </p:nvGraphicFramePr>
        <p:xfrm>
          <a:off x="395536" y="6541377"/>
          <a:ext cx="8471830" cy="33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410">
                  <a:extLst>
                    <a:ext uri="{9D8B030D-6E8A-4147-A177-3AD203B41FA5}">
                      <a16:colId xmlns:a16="http://schemas.microsoft.com/office/drawing/2014/main" xmlns="" val="291927209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xmlns="" val="1738793357"/>
                    </a:ext>
                  </a:extLst>
                </a:gridCol>
                <a:gridCol w="1524799">
                  <a:extLst>
                    <a:ext uri="{9D8B030D-6E8A-4147-A177-3AD203B41FA5}">
                      <a16:colId xmlns:a16="http://schemas.microsoft.com/office/drawing/2014/main" xmlns="" val="39275388"/>
                    </a:ext>
                  </a:extLst>
                </a:gridCol>
              </a:tblGrid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оборотных активов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160735"/>
                  </a:ext>
                </a:extLst>
              </a:tr>
            </a:tbl>
          </a:graphicData>
        </a:graphic>
      </p:graphicFrame>
      <p:sp>
        <p:nvSpPr>
          <p:cNvPr id="15" name="Не равно 14"/>
          <p:cNvSpPr/>
          <p:nvPr/>
        </p:nvSpPr>
        <p:spPr>
          <a:xfrm>
            <a:off x="7196002" y="3119403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е равно 15"/>
          <p:cNvSpPr/>
          <p:nvPr/>
        </p:nvSpPr>
        <p:spPr>
          <a:xfrm>
            <a:off x="7196002" y="5635783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е равно 16"/>
          <p:cNvSpPr/>
          <p:nvPr/>
        </p:nvSpPr>
        <p:spPr>
          <a:xfrm>
            <a:off x="7196002" y="6175615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е равно 17"/>
          <p:cNvSpPr/>
          <p:nvPr/>
        </p:nvSpPr>
        <p:spPr>
          <a:xfrm>
            <a:off x="7196031" y="4922170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Формы исключены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1870" y="1397675"/>
            <a:ext cx="2012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</a:rPr>
              <a:t>ф. 0503762</a:t>
            </a:r>
          </a:p>
          <a:p>
            <a:endParaRPr lang="ru-RU" sz="2100" b="1" dirty="0" smtClean="0">
              <a:solidFill>
                <a:schemeClr val="tx2"/>
              </a:solidFill>
            </a:endParaRPr>
          </a:p>
          <a:p>
            <a:r>
              <a:rPr lang="ru-RU" sz="2100" b="1" dirty="0">
                <a:solidFill>
                  <a:schemeClr val="tx2"/>
                </a:solidFill>
              </a:rPr>
              <a:t>ф</a:t>
            </a:r>
            <a:r>
              <a:rPr lang="ru-RU" sz="2100" b="1" dirty="0" smtClean="0">
                <a:solidFill>
                  <a:schemeClr val="tx2"/>
                </a:solidFill>
              </a:rPr>
              <a:t>. 0503161</a:t>
            </a:r>
          </a:p>
          <a:p>
            <a:endParaRPr lang="ru-RU" sz="2100" b="1" dirty="0" smtClean="0">
              <a:solidFill>
                <a:schemeClr val="tx2"/>
              </a:solidFill>
            </a:endParaRPr>
          </a:p>
          <a:p>
            <a:r>
              <a:rPr lang="ru-RU" sz="2100" b="1" dirty="0">
                <a:solidFill>
                  <a:schemeClr val="tx2"/>
                </a:solidFill>
              </a:rPr>
              <a:t>ф</a:t>
            </a:r>
            <a:r>
              <a:rPr lang="ru-RU" sz="2100" b="1" dirty="0" smtClean="0">
                <a:solidFill>
                  <a:schemeClr val="tx2"/>
                </a:solidFill>
              </a:rPr>
              <a:t>. 0503163</a:t>
            </a:r>
          </a:p>
          <a:p>
            <a:endParaRPr lang="ru-RU" sz="21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24232" r="51151" b="38349"/>
          <a:stretch/>
        </p:blipFill>
        <p:spPr>
          <a:xfrm>
            <a:off x="251520" y="1556792"/>
            <a:ext cx="5490080" cy="2624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r="24086" b="27783"/>
          <a:stretch/>
        </p:blipFill>
        <p:spPr>
          <a:xfrm>
            <a:off x="3419872" y="3429000"/>
            <a:ext cx="5167746" cy="2107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3593" r="6893" b="17308"/>
          <a:stretch/>
        </p:blipFill>
        <p:spPr>
          <a:xfrm>
            <a:off x="432780" y="4482722"/>
            <a:ext cx="5974184" cy="2378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26" y="1376074"/>
            <a:ext cx="446122" cy="446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72" y="2032632"/>
            <a:ext cx="446122" cy="446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10" y="2710118"/>
            <a:ext cx="446122" cy="4461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26" y="4962801"/>
            <a:ext cx="1847730" cy="16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0503125 в ПК «Свод-СМАРТ»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008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…в 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 2 - номер (код) организации (идентификационный номер налогоплательщика (далее - ИНН) контрагента по отражаемым расчетам или код по реестру участников бюджетного процесса, а также юридических лиц, не являющихся участниками бюджетного процесса (далее - Сводный реестр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(п.28 Инструкции 191н)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8" y="3356992"/>
            <a:ext cx="8856984" cy="2017973"/>
          </a:xfrm>
          <a:prstGeom prst="rect">
            <a:avLst/>
          </a:prstGeom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/>
          <a:stretch>
            <a:fillRect/>
          </a:stretch>
        </p:blipFill>
        <p:spPr bwMode="auto">
          <a:xfrm rot="16200000">
            <a:off x="191230" y="5550028"/>
            <a:ext cx="1123568" cy="14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/>
          <a:stretch>
            <a:fillRect/>
          </a:stretch>
        </p:blipFill>
        <p:spPr bwMode="auto">
          <a:xfrm rot="16200000">
            <a:off x="1513602" y="5550027"/>
            <a:ext cx="1123568" cy="14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/>
          <a:stretch>
            <a:fillRect/>
          </a:stretch>
        </p:blipFill>
        <p:spPr bwMode="auto">
          <a:xfrm rot="16200000">
            <a:off x="2955613" y="5535703"/>
            <a:ext cx="1123568" cy="14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6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14"/>
          <p:cNvGrpSpPr>
            <a:grpSpLocks/>
          </p:cNvGrpSpPr>
          <p:nvPr/>
        </p:nvGrpSpPr>
        <p:grpSpPr bwMode="auto">
          <a:xfrm flipH="1">
            <a:off x="179512" y="1355593"/>
            <a:ext cx="885346" cy="828868"/>
            <a:chOff x="946032" y="1610842"/>
            <a:chExt cx="1295400" cy="1211580"/>
          </a:xfrm>
        </p:grpSpPr>
        <p:pic>
          <p:nvPicPr>
            <p:cNvPr id="25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8" name="Рисунок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0503725 в ПК «Свод-СМАРТ»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834" y="188128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Изменение структуры формы в ПК «Свод-СМАРТ» (код формы 0503725</a:t>
            </a:r>
            <a:r>
              <a:rPr lang="en-US" dirty="0" smtClean="0">
                <a:solidFill>
                  <a:schemeClr val="tx2"/>
                </a:solidFill>
              </a:rPr>
              <a:t>G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44834" y="2492896"/>
            <a:ext cx="82089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720" y="2801332"/>
            <a:ext cx="8270446" cy="26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4"/>
          <p:cNvGrpSpPr>
            <a:grpSpLocks/>
          </p:cNvGrpSpPr>
          <p:nvPr/>
        </p:nvGrpSpPr>
        <p:grpSpPr bwMode="auto">
          <a:xfrm flipH="1">
            <a:off x="179512" y="1355593"/>
            <a:ext cx="885346" cy="828868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0503737 в ПК «Свод-СМАРТ»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891" y="164699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Разделы 1-3. Доходы, расходы, источники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69632" y="2174469"/>
            <a:ext cx="78289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511381"/>
            <a:ext cx="8123571" cy="32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827584" y="571526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в законодательстве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467599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План счетов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03848" y="2564904"/>
            <a:ext cx="4804677" cy="224576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4" y="1467599"/>
            <a:ext cx="949342" cy="9493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7904" y="2799594"/>
            <a:ext cx="4572000" cy="1776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157н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174н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183н</a:t>
            </a:r>
            <a:endParaRPr lang="ru-RU" sz="1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9501" y="4293096"/>
            <a:ext cx="3380011" cy="23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0503737 в ПК «Свод-СМАРТ»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84" y="2564904"/>
            <a:ext cx="7344816" cy="3013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584" y="164538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Сведения о возвратах остатков субсидий и расходов прошлых лет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87624" y="2132856"/>
            <a:ext cx="756084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4"/>
          <p:cNvGrpSpPr>
            <a:grpSpLocks/>
          </p:cNvGrpSpPr>
          <p:nvPr/>
        </p:nvGrpSpPr>
        <p:grpSpPr bwMode="auto">
          <a:xfrm flipH="1">
            <a:off x="302278" y="1268760"/>
            <a:ext cx="1029362" cy="921338"/>
            <a:chOff x="946032" y="1610842"/>
            <a:chExt cx="1295400" cy="1211580"/>
          </a:xfrm>
        </p:grpSpPr>
        <p:pic>
          <p:nvPicPr>
            <p:cNvPr id="9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2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294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645860" y="589944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Таблица № 4 к ф.0503160 в ПК «Свод-СМАРТ»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8677275" cy="2733675"/>
          </a:xfrm>
          <a:prstGeom prst="rect">
            <a:avLst/>
          </a:prstGeom>
        </p:spPr>
      </p:pic>
      <p:pic>
        <p:nvPicPr>
          <p:cNvPr id="15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6884"/>
            <a:ext cx="2520280" cy="169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Отправка на электронную почту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029658"/>
            <a:ext cx="687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СВОД-СМАРТ \ СПРАВОЧНИКИ \ ОБЩИЕ СПРАВОЧНИКИ \ Справочник соответствий EMAIL для организации и формы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294856"/>
            <a:ext cx="7079142" cy="1646312"/>
          </a:xfrm>
          <a:prstGeom prst="rect">
            <a:avLst/>
          </a:prstGeom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0" y="1844824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88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Отправка на электронную почту уведомления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7716" b="45377"/>
          <a:stretch/>
        </p:blipFill>
        <p:spPr>
          <a:xfrm>
            <a:off x="395536" y="1628800"/>
            <a:ext cx="8463271" cy="3130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141" y="55172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Настройка позволяет учитывать подписи согласно схеме при отправке уведомления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5251408"/>
            <a:ext cx="6985275" cy="117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14"/>
          <p:cNvGrpSpPr>
            <a:grpSpLocks/>
          </p:cNvGrpSpPr>
          <p:nvPr/>
        </p:nvGrpSpPr>
        <p:grpSpPr bwMode="auto">
          <a:xfrm flipH="1">
            <a:off x="213915" y="5017560"/>
            <a:ext cx="1152712" cy="999343"/>
            <a:chOff x="946032" y="1610842"/>
            <a:chExt cx="1295400" cy="1211580"/>
          </a:xfrm>
        </p:grpSpPr>
        <p:pic>
          <p:nvPicPr>
            <p:cNvPr id="9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2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06339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err="1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Автозаполнение</a:t>
            </a: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режиме Задачи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5" y="1319813"/>
            <a:ext cx="5758032" cy="4080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8814" y="5660108"/>
            <a:ext cx="662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Настройка позволяет с определенной периодичностью заполнять формы отчетности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5400308"/>
            <a:ext cx="6985275" cy="117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4"/>
          <p:cNvGrpSpPr>
            <a:grpSpLocks/>
          </p:cNvGrpSpPr>
          <p:nvPr/>
        </p:nvGrpSpPr>
        <p:grpSpPr bwMode="auto">
          <a:xfrm flipH="1">
            <a:off x="213915" y="5166460"/>
            <a:ext cx="1152712" cy="999343"/>
            <a:chOff x="946032" y="1610842"/>
            <a:chExt cx="1295400" cy="1211580"/>
          </a:xfrm>
        </p:grpSpPr>
        <p:pic>
          <p:nvPicPr>
            <p:cNvPr id="1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04674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Справочник ликвидированных организаций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477024" cy="1734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654" y="5076564"/>
            <a:ext cx="662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Режим позволяет учитывать показатели ликвидированных организаций при сведении форм отчетности вышестоящей организацией.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959081"/>
            <a:ext cx="6985275" cy="1177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4"/>
          <p:cNvGrpSpPr>
            <a:grpSpLocks/>
          </p:cNvGrpSpPr>
          <p:nvPr/>
        </p:nvGrpSpPr>
        <p:grpSpPr bwMode="auto">
          <a:xfrm flipH="1">
            <a:off x="272931" y="4459409"/>
            <a:ext cx="1152712" cy="999343"/>
            <a:chOff x="946032" y="1610842"/>
            <a:chExt cx="1295400" cy="1211580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032" y="1610842"/>
              <a:ext cx="12954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1319153" y="1978096"/>
              <a:ext cx="844326" cy="844326"/>
              <a:chOff x="1323062" y="1980264"/>
              <a:chExt cx="827554" cy="82755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380576" y="2037789"/>
                <a:ext cx="428792" cy="428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1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3062" y="1980264"/>
                <a:ext cx="827554" cy="827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9700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Права в навигаторе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6935413" cy="45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7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42" y="3140969"/>
            <a:ext cx="1339167" cy="19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Синхронизация с реестром УБП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8318" y="160410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 \ СПРАВОЧНИКИ \ Электронный бюджет \ Реестр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331640" y="1472010"/>
            <a:ext cx="7128792" cy="122413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855072"/>
            <a:ext cx="6624736" cy="194779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3140968"/>
            <a:ext cx="504056" cy="50405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2722" y="50747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Свод-Смарт\Системные\Общие\Код региона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858793"/>
            <a:ext cx="8810625" cy="695325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415788" y="5077625"/>
            <a:ext cx="5832648" cy="58410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18" y="3712925"/>
            <a:ext cx="1531208" cy="133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84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683568" y="548680"/>
            <a:ext cx="86764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6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Синхронизация с реестром УБП</a:t>
            </a:r>
            <a:endParaRPr lang="ru-RU" altLang="ru-RU" sz="26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77281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Свод-Смарт\Системные\Администрирование\Поля для синхронизации с реестром УБП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331640" y="1700808"/>
            <a:ext cx="7128792" cy="864096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5652120" y="2996952"/>
            <a:ext cx="3039631" cy="2579212"/>
            <a:chOff x="179512" y="2050745"/>
            <a:chExt cx="3039631" cy="257921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50745"/>
              <a:ext cx="2736304" cy="216308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961" y="3429000"/>
              <a:ext cx="1484182" cy="1200957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32" y="2852936"/>
            <a:ext cx="4717190" cy="39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6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94"/>
            <a:ext cx="9152493" cy="6873994"/>
          </a:xfrm>
        </p:spPr>
      </p:pic>
    </p:spTree>
    <p:extLst>
      <p:ext uri="{BB962C8B-B14F-4D97-AF65-F5344CB8AC3E}">
        <p14:creationId xmlns:p14="http://schemas.microsoft.com/office/powerpoint/2010/main" val="353172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 к отчетности за 2019 г.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548" y="177281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66"/>
              </a:buClr>
            </a:pPr>
            <a:r>
              <a:rPr lang="ru-RU" altLang="ru-RU" b="1" dirty="0">
                <a:solidFill>
                  <a:schemeClr val="tx2"/>
                </a:solidFill>
                <a:latin typeface="Cambria" panose="02040503050406030204" pitchFamily="18" charset="0"/>
              </a:rPr>
              <a:t>Требование</a:t>
            </a:r>
            <a:r>
              <a:rPr lang="ru-RU" alt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buClr>
                <a:srgbClr val="000066"/>
              </a:buClr>
            </a:pPr>
            <a:endParaRPr lang="ru-RU" altLang="ru-RU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buClr>
                <a:srgbClr val="000066"/>
              </a:buClr>
            </a:pPr>
            <a:r>
              <a:rPr lang="ru-RU" altLang="ru-RU" dirty="0">
                <a:solidFill>
                  <a:schemeClr val="tx2"/>
                </a:solidFill>
                <a:latin typeface="Cambria" panose="02040503050406030204" pitchFamily="18" charset="0"/>
              </a:rPr>
              <a:t>….. перед составлением Справки по консолидируемым расчетам ф. 0503125 субъектами бюджетной отчетности должна быть произведена сверка взаимосвязанных показателей по консолидируемым расчетам ….. </a:t>
            </a:r>
            <a:endParaRPr lang="ru-RU" altLang="ru-RU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buClr>
                <a:srgbClr val="000066"/>
              </a:buClr>
            </a:pPr>
            <a:r>
              <a:rPr lang="ru-RU" altLang="ru-RU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</a:t>
            </a:r>
            <a:r>
              <a:rPr lang="ru-RU" altLang="ru-RU" i="1" dirty="0">
                <a:solidFill>
                  <a:schemeClr val="tx2"/>
                </a:solidFill>
                <a:latin typeface="Cambria" panose="02040503050406030204" pitchFamily="18" charset="0"/>
              </a:rPr>
              <a:t>п. 23 Инструкции № 191н)</a:t>
            </a:r>
            <a:r>
              <a:rPr lang="ru-RU" altLang="ru-RU" dirty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buClr>
                <a:srgbClr val="000066"/>
              </a:buClr>
            </a:pPr>
            <a:endParaRPr lang="ru-RU" alt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23" name="Группа 23"/>
          <p:cNvGrpSpPr>
            <a:grpSpLocks/>
          </p:cNvGrpSpPr>
          <p:nvPr/>
        </p:nvGrpSpPr>
        <p:grpSpPr bwMode="auto">
          <a:xfrm>
            <a:off x="899592" y="3717032"/>
            <a:ext cx="2664296" cy="2721203"/>
            <a:chOff x="-18046" y="1308232"/>
            <a:chExt cx="2895570" cy="3162169"/>
          </a:xfrm>
        </p:grpSpPr>
        <p:pic>
          <p:nvPicPr>
            <p:cNvPr id="24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9"/>
            <a:stretch>
              <a:fillRect/>
            </a:stretch>
          </p:blipFill>
          <p:spPr bwMode="auto">
            <a:xfrm>
              <a:off x="-18046" y="1308232"/>
              <a:ext cx="2895570" cy="316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Овал 24"/>
            <p:cNvSpPr/>
            <p:nvPr/>
          </p:nvSpPr>
          <p:spPr>
            <a:xfrm>
              <a:off x="2310263" y="2785604"/>
              <a:ext cx="251880" cy="239174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658337" y="4104233"/>
              <a:ext cx="251880" cy="209541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39195" y="3854476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9104" y="2982446"/>
              <a:ext cx="251881" cy="25187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40703" y="2366521"/>
              <a:ext cx="251881" cy="249756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rot="20737927">
              <a:off x="324852" y="2180262"/>
              <a:ext cx="270930" cy="203192"/>
            </a:xfrm>
            <a:prstGeom prst="ellipse">
              <a:avLst/>
            </a:prstGeom>
            <a:solidFill>
              <a:srgbClr val="F29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5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rgbClr val="C8C7CF"/>
              </a:gs>
              <a:gs pos="100000">
                <a:srgbClr val="DEDDE3">
                  <a:lumMod val="75000"/>
                  <a:lumOff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2060848"/>
            <a:ext cx="7042776" cy="172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 </a:t>
            </a:r>
            <a:b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0B7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dirty="0">
              <a:solidFill>
                <a:srgbClr val="0B7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17" y="2724904"/>
            <a:ext cx="3236983" cy="4133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9" y="-11842"/>
            <a:ext cx="2584709" cy="306629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137083" y="4175474"/>
            <a:ext cx="2016125" cy="3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>
                <a:solidFill>
                  <a:srgbClr val="0B71BD"/>
                </a:solidFill>
                <a:latin typeface="Segoe UI Semibold" panose="020B0702040204020203" pitchFamily="34" charset="0"/>
                <a:cs typeface="Segoe UI" panose="020B0502040204020203" pitchFamily="34" charset="0"/>
              </a:rPr>
              <a:t>www.keysystems.ru</a:t>
            </a:r>
            <a:endParaRPr lang="ru-RU" altLang="ru-RU" sz="1400" dirty="0">
              <a:solidFill>
                <a:srgbClr val="0B71BD"/>
              </a:solidFill>
              <a:latin typeface="Segoe UI Semibold" panose="020B07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37083" y="5051409"/>
            <a:ext cx="2521860" cy="327009"/>
            <a:chOff x="2137083" y="5148244"/>
            <a:chExt cx="2521860" cy="327009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2137083" y="5148244"/>
              <a:ext cx="2016125" cy="32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ru-RU" altLang="ru-RU" sz="1200" dirty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Следуйте за нами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ru-RU" altLang="ru-RU" sz="1200" dirty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 </a:t>
              </a:r>
              <a:r>
                <a:rPr lang="ru-RU" altLang="ru-RU" sz="1200" dirty="0" err="1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соцсетях</a:t>
              </a:r>
              <a:r>
                <a:rPr lang="ru-RU" altLang="ru-RU" sz="1200" dirty="0" smtClean="0">
                  <a:solidFill>
                    <a:srgbClr val="0B71B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endParaRPr lang="ru-RU" altLang="ru-RU" sz="12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473" y="5206009"/>
              <a:ext cx="1011470" cy="268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5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 к отчетности за 2019 г.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96968" y="6341839"/>
            <a:ext cx="2051852" cy="11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F56807-96DF-423B-97C0-E78C4F9E7D8E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1106" y="2093689"/>
            <a:ext cx="6866816" cy="972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71"/>
          <p:cNvSpPr>
            <a:spLocks noChangeArrowheads="1"/>
          </p:cNvSpPr>
          <p:nvPr/>
        </p:nvSpPr>
        <p:spPr bwMode="auto">
          <a:xfrm>
            <a:off x="1475656" y="1398185"/>
            <a:ext cx="6235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Уточнение поступлений и выбытий по кодам бюджетной классификации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259632" y="2379721"/>
            <a:ext cx="68668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Необходимость проведения работы по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уточнению кодов бюджетной классификации</a:t>
            </a: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Исключение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отражения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показателей по межбюджетным трансфертам </a:t>
            </a:r>
            <a:r>
              <a:rPr lang="ru-RU" alt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по некорректным кодам </a:t>
            </a:r>
            <a:r>
              <a:rPr lang="ru-RU" altLang="ru-RU" sz="2000" dirty="0">
                <a:solidFill>
                  <a:schemeClr val="tx2"/>
                </a:solidFill>
                <a:latin typeface="Cambria" panose="02040503050406030204" pitchFamily="18" charset="0"/>
              </a:rPr>
              <a:t>бюджетной классификации и невыясненным поступлениям</a:t>
            </a:r>
            <a:r>
              <a:rPr lang="ru-RU" altLang="ru-RU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3" y="2406239"/>
            <a:ext cx="647430" cy="647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2" y="3501008"/>
            <a:ext cx="672586" cy="6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 к отчетности за 2019 г.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1556792"/>
            <a:ext cx="8746309" cy="2514766"/>
            <a:chOff x="335779" y="758085"/>
            <a:chExt cx="8746309" cy="251476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35779" y="758085"/>
              <a:ext cx="8287223" cy="595941"/>
              <a:chOff x="308920" y="1719416"/>
              <a:chExt cx="8287223" cy="595941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08920" y="1730582"/>
                <a:ext cx="35958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191н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585254" y="1719416"/>
                <a:ext cx="3010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33н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50250" y="1380026"/>
              <a:ext cx="402173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4. Бюджетная отчетность формируется </a:t>
              </a:r>
              <a:r>
                <a:rPr lang="ru-RU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в виде электронного документа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, подписанного </a:t>
              </a:r>
              <a:r>
                <a:rPr lang="ru-RU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усиленной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 квалифицированной электронной 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подписью.</a:t>
              </a:r>
            </a:p>
            <a:p>
              <a:endParaRPr lang="ru-RU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53026" y="1241526"/>
              <a:ext cx="392906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6. Бухгалтерская </a:t>
              </a:r>
              <a:r>
                <a:rPr lang="ru-RU" dirty="0"/>
                <a:t>отчетность представляется учреждением </a:t>
              </a:r>
              <a:r>
                <a:rPr lang="ru-RU" b="1" dirty="0" smtClean="0">
                  <a:solidFill>
                    <a:srgbClr val="C00000"/>
                  </a:solidFill>
                </a:rPr>
                <a:t>в </a:t>
              </a:r>
              <a:r>
                <a:rPr lang="ru-RU" b="1" dirty="0">
                  <a:solidFill>
                    <a:srgbClr val="C00000"/>
                  </a:solidFill>
                </a:rPr>
                <a:t>виде электронного документа</a:t>
              </a:r>
              <a:r>
                <a:rPr lang="ru-RU" dirty="0"/>
                <a:t>, подписанного </a:t>
              </a:r>
              <a:r>
                <a:rPr lang="ru-RU" dirty="0">
                  <a:solidFill>
                    <a:srgbClr val="C00000"/>
                  </a:solidFill>
                </a:rPr>
                <a:t>усиленной</a:t>
              </a:r>
              <a:r>
                <a:rPr lang="ru-RU" dirty="0"/>
                <a:t> квалифицированной электронной </a:t>
              </a:r>
              <a:r>
                <a:rPr lang="ru-RU" dirty="0" smtClean="0"/>
                <a:t>подписью</a:t>
              </a:r>
              <a:endParaRPr lang="ru-RU" dirty="0"/>
            </a:p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7999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 случая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представления бюджетной отчетности на </a:t>
            </a: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бумажном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носителе: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отсутствие организационно-технической возможности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 соответствии с законодательством (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гостайна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57164" y="4716725"/>
            <a:ext cx="286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актуальность Схем и уровней ЭП</a:t>
            </a:r>
            <a:endParaRPr lang="ru-RU" b="1" dirty="0">
              <a:solidFill>
                <a:srgbClr val="005DA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9" y="4437112"/>
            <a:ext cx="724065" cy="91460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12251" y="4221088"/>
            <a:ext cx="3600752" cy="1512168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 smtClean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 к отчетности за 2019 г.</a:t>
            </a:r>
            <a:endParaRPr lang="ru-RU" altLang="ru-RU" sz="2800" dirty="0">
              <a:solidFill>
                <a:srgbClr val="0B7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200" y="1628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Актуализировать справочники КБК и справочники причин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240" y="252263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Проставить «тип организации» в справочнике организаций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12976"/>
            <a:ext cx="3960440" cy="299894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1960" y="3861048"/>
            <a:ext cx="2052228" cy="2592288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75" y="1655648"/>
            <a:ext cx="441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50" y="2517655"/>
            <a:ext cx="441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7334" y="3348830"/>
            <a:ext cx="3039631" cy="2579212"/>
            <a:chOff x="179512" y="2050745"/>
            <a:chExt cx="3039631" cy="257921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50745"/>
              <a:ext cx="2736304" cy="216308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961" y="3429000"/>
              <a:ext cx="1484182" cy="1200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4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3"/>
          <p:cNvSpPr>
            <a:spLocks noChangeArrowheads="1"/>
          </p:cNvSpPr>
          <p:nvPr/>
        </p:nvSpPr>
        <p:spPr bwMode="auto">
          <a:xfrm>
            <a:off x="755576" y="548680"/>
            <a:ext cx="7920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80975" eaLnBrk="1" hangingPunct="1">
              <a:defRPr/>
            </a:pPr>
            <a:r>
              <a:rPr lang="ru-RU" altLang="ru-RU" sz="2800" dirty="0">
                <a:solidFill>
                  <a:srgbClr val="0B7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Применение таблиц соответствия</a:t>
            </a:r>
          </a:p>
        </p:txBody>
      </p:sp>
      <p:pic>
        <p:nvPicPr>
          <p:cNvPr id="17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3" y="2535621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79" y="1657733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3" y="3342350"/>
            <a:ext cx="377376" cy="3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95736" y="166177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КВР + КОСГУ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(0503123/0503323, 0503723, </a:t>
            </a:r>
            <a:b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формы с детализированным КБК) </a:t>
            </a:r>
            <a:endPara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6" y="25044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РЗПР + ВР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(0503127, 0503128, 0503123, 0503723 и пр.)</a:t>
            </a:r>
            <a:endPara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330312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Таблица соответствия кодов аналитических счетов бюджетного учета и видов расходов (аналитических кодов видов поступлений и выбытий)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(0503169, 0503769) </a:t>
            </a:r>
            <a:endParaRPr lang="ru-RU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6078"/>
            <a:ext cx="2736304" cy="18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31930</TotalTime>
  <Words>2298</Words>
  <Application>Microsoft Office PowerPoint</Application>
  <PresentationFormat>Экран (4:3)</PresentationFormat>
  <Paragraphs>634</Paragraphs>
  <Slides>50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Актуальные вопросы составления и сбора отчетности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Захаренко Юлия Александровна</dc:creator>
  <cp:lastModifiedBy>Крапчина Анастасия Владимировна</cp:lastModifiedBy>
  <cp:revision>1178</cp:revision>
  <cp:lastPrinted>2017-09-18T16:41:27Z</cp:lastPrinted>
  <dcterms:created xsi:type="dcterms:W3CDTF">2011-05-12T04:19:48Z</dcterms:created>
  <dcterms:modified xsi:type="dcterms:W3CDTF">2019-12-26T05:23:23Z</dcterms:modified>
</cp:coreProperties>
</file>