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501" r:id="rId2"/>
    <p:sldId id="503" r:id="rId3"/>
    <p:sldId id="556" r:id="rId4"/>
    <p:sldId id="558" r:id="rId5"/>
    <p:sldId id="560" r:id="rId6"/>
    <p:sldId id="561" r:id="rId7"/>
    <p:sldId id="557" r:id="rId8"/>
    <p:sldId id="469" r:id="rId9"/>
    <p:sldId id="612" r:id="rId10"/>
    <p:sldId id="563" r:id="rId11"/>
    <p:sldId id="564" r:id="rId12"/>
    <p:sldId id="566" r:id="rId13"/>
    <p:sldId id="573" r:id="rId14"/>
    <p:sldId id="565" r:id="rId15"/>
    <p:sldId id="567" r:id="rId16"/>
    <p:sldId id="568" r:id="rId17"/>
    <p:sldId id="571" r:id="rId18"/>
    <p:sldId id="572" r:id="rId19"/>
    <p:sldId id="574" r:id="rId20"/>
    <p:sldId id="575" r:id="rId21"/>
    <p:sldId id="576" r:id="rId22"/>
    <p:sldId id="577" r:id="rId23"/>
    <p:sldId id="578" r:id="rId24"/>
    <p:sldId id="579" r:id="rId25"/>
    <p:sldId id="580" r:id="rId26"/>
    <p:sldId id="581" r:id="rId27"/>
    <p:sldId id="582" r:id="rId28"/>
    <p:sldId id="583" r:id="rId29"/>
    <p:sldId id="584" r:id="rId30"/>
    <p:sldId id="585" r:id="rId31"/>
    <p:sldId id="586" r:id="rId32"/>
    <p:sldId id="587" r:id="rId33"/>
    <p:sldId id="588" r:id="rId34"/>
    <p:sldId id="614" r:id="rId35"/>
    <p:sldId id="589" r:id="rId36"/>
    <p:sldId id="590" r:id="rId37"/>
    <p:sldId id="601" r:id="rId38"/>
    <p:sldId id="593" r:id="rId39"/>
    <p:sldId id="598" r:id="rId40"/>
    <p:sldId id="602" r:id="rId41"/>
    <p:sldId id="603" r:id="rId42"/>
    <p:sldId id="604" r:id="rId43"/>
    <p:sldId id="605" r:id="rId44"/>
    <p:sldId id="606" r:id="rId45"/>
    <p:sldId id="613" r:id="rId46"/>
    <p:sldId id="615" r:id="rId47"/>
    <p:sldId id="616" r:id="rId48"/>
    <p:sldId id="599" r:id="rId49"/>
    <p:sldId id="607" r:id="rId50"/>
    <p:sldId id="592" r:id="rId51"/>
    <p:sldId id="475" r:id="rId52"/>
    <p:sldId id="477" r:id="rId53"/>
    <p:sldId id="559" r:id="rId54"/>
    <p:sldId id="488" r:id="rId55"/>
    <p:sldId id="529" r:id="rId56"/>
    <p:sldId id="555" r:id="rId57"/>
    <p:sldId id="594" r:id="rId58"/>
    <p:sldId id="478" r:id="rId59"/>
    <p:sldId id="596" r:id="rId60"/>
    <p:sldId id="595" r:id="rId61"/>
    <p:sldId id="597" r:id="rId62"/>
    <p:sldId id="480" r:id="rId63"/>
    <p:sldId id="481" r:id="rId64"/>
    <p:sldId id="520" r:id="rId65"/>
    <p:sldId id="521" r:id="rId66"/>
    <p:sldId id="522" r:id="rId67"/>
    <p:sldId id="609" r:id="rId68"/>
    <p:sldId id="608" r:id="rId69"/>
    <p:sldId id="523" r:id="rId70"/>
    <p:sldId id="524" r:id="rId71"/>
    <p:sldId id="526" r:id="rId72"/>
    <p:sldId id="610" r:id="rId73"/>
    <p:sldId id="617" r:id="rId74"/>
    <p:sldId id="611" r:id="rId75"/>
    <p:sldId id="502" r:id="rId76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0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стнова Алена Сергеевна" initials="ПАС" lastIdx="1" clrIdx="0">
    <p:extLst>
      <p:ext uri="{19B8F6BF-5375-455C-9EA6-DF929625EA0E}">
        <p15:presenceInfo xmlns:p15="http://schemas.microsoft.com/office/powerpoint/2012/main" userId="S-1-5-21-885190686-2150402424-1814126941-9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DA2"/>
    <a:srgbClr val="0070C0"/>
    <a:srgbClr val="1297CC"/>
    <a:srgbClr val="1461AB"/>
    <a:srgbClr val="C8C7CF"/>
    <a:srgbClr val="F496AA"/>
    <a:srgbClr val="EDE806"/>
    <a:srgbClr val="6699FF"/>
    <a:srgbClr val="4BAD3B"/>
    <a:srgbClr val="DB2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47" autoAdjust="0"/>
    <p:restoredTop sz="96866" autoAdjust="0"/>
  </p:normalViewPr>
  <p:slideViewPr>
    <p:cSldViewPr>
      <p:cViewPr varScale="1">
        <p:scale>
          <a:sx n="108" d="100"/>
          <a:sy n="108" d="100"/>
        </p:scale>
        <p:origin x="576" y="78"/>
      </p:cViewPr>
      <p:guideLst>
        <p:guide orient="horz" pos="2160"/>
        <p:guide pos="10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29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4BBC4-A937-4DCF-9B6F-E7761A6F5533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E3D95B18-C5EA-4C91-B315-2574C1EB3022}" type="pres">
      <dgm:prSet presAssocID="{D064BBC4-A937-4DCF-9B6F-E7761A6F55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9633DF8-CF00-437E-B122-3158054A1622}" type="presOf" srcId="{D064BBC4-A937-4DCF-9B6F-E7761A6F5533}" destId="{E3D95B18-C5EA-4C91-B315-2574C1EB3022}" srcOrd="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1C5CEC-3FB8-41B2-A437-716C1FB6C6A2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62C265-0CC7-4090-823C-E8AE81E4DB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8404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7E6B7F-5730-4FDC-9260-E1AB123BBA90}" type="datetimeFigureOut">
              <a:rPr lang="ru-RU"/>
              <a:pPr>
                <a:defRPr/>
              </a:pPr>
              <a:t>24.12.2018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5FBF245-3A7C-4772-8A3C-E0E4EDEBF8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770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6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3965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281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329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904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6994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2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42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591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259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74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20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9380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718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2377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068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8076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125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9994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637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305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693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52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90134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1472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41163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9260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7312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8636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51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70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52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148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54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486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55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4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8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56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057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57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13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58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081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59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67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60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572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62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028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63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125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64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148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65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148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66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1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348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67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756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68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772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69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148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70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148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71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148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72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3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73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630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AEFEC-9097-410F-B68A-CB3B785960E9}" type="slidenum">
              <a:rPr lang="ru-RU" altLang="ru-RU">
                <a:latin typeface="Calibri" panose="020F0502020204030204" pitchFamily="34" charset="0"/>
              </a:rPr>
              <a:pPr/>
              <a:t>74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7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92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7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42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817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C5A81-6404-461F-943C-62A77F36B32F}" type="datetimeFigureOut">
              <a:rPr lang="ru-RU"/>
              <a:pPr>
                <a:defRPr/>
              </a:pPr>
              <a:t>24.12.2018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4A25-055E-4842-9407-1DD83732B5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90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0A86-9326-493E-B165-15AF076D3CB7}" type="datetimeFigureOut">
              <a:rPr lang="ru-RU"/>
              <a:pPr>
                <a:defRPr/>
              </a:pPr>
              <a:t>24.12.2018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B10A2-8641-48DF-8F9C-55A5EBA511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10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C3FA-9594-425C-83A2-F3C52DB53B5E}" type="datetimeFigureOut">
              <a:rPr lang="ru-RU"/>
              <a:pPr>
                <a:defRPr/>
              </a:pPr>
              <a:t>24.12.2018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AF555-7A44-48A0-A2DB-9D94F784EA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39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84CFD-F458-4FBD-941E-D72031EEE17D}" type="datetimeFigureOut">
              <a:rPr lang="ru-RU"/>
              <a:pPr>
                <a:defRPr/>
              </a:pPr>
              <a:t>24.12.2018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6F9E7-0B7C-46F4-90A7-F450DFF463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7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EA12-14F6-4E25-84A8-6D64B021F1BE}" type="datetimeFigureOut">
              <a:rPr lang="ru-RU"/>
              <a:pPr>
                <a:defRPr/>
              </a:pPr>
              <a:t>24.12.2018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E9D84-E210-484F-A4B5-3C452F155A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001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F749-FD7F-4A12-8C80-1E22171FA0DF}" type="datetimeFigureOut">
              <a:rPr lang="ru-RU"/>
              <a:pPr>
                <a:defRPr/>
              </a:pPr>
              <a:t>24.12.2018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3DB2F-A498-42E1-82A0-AB77434473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286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8C2C6-297A-4D04-B0F1-2581C288189B}" type="datetimeFigureOut">
              <a:rPr lang="ru-RU"/>
              <a:pPr>
                <a:defRPr/>
              </a:pPr>
              <a:t>24.12.2018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212F1-6AF0-4189-8CA0-926A6BBF2C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815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46A9-8ADF-45CD-8116-6A22113187C0}" type="datetimeFigureOut">
              <a:rPr lang="ru-RU"/>
              <a:pPr>
                <a:defRPr/>
              </a:pPr>
              <a:t>24.12.2018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FFAF9-3C4D-4FE2-9D7F-205468A1B5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64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7C511-CAE8-432E-A96E-0E95CD341A35}" type="datetimeFigureOut">
              <a:rPr lang="ru-RU"/>
              <a:pPr>
                <a:defRPr/>
              </a:pPr>
              <a:t>24.12.2018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19DE-925A-4A61-8F58-ECC11B92B0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50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DE02-F28F-4352-999B-107DECFB5532}" type="datetimeFigureOut">
              <a:rPr lang="ru-RU"/>
              <a:pPr>
                <a:defRPr/>
              </a:pPr>
              <a:t>24.12.2018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C302F-A753-4D4C-B419-385E7C852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0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CBFD8-6D25-4B47-B91F-D6E146B620B0}" type="datetimeFigureOut">
              <a:rPr lang="ru-RU"/>
              <a:pPr>
                <a:defRPr/>
              </a:pPr>
              <a:t>24.12.2018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A58C3-A259-47B3-8AF6-2DCC8635C7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74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BDC014-9E83-4BF9-A3A2-B5FB98A59EA5}" type="datetimeFigureOut">
              <a:rPr lang="ru-RU"/>
              <a:pPr>
                <a:defRPr/>
              </a:pPr>
              <a:t>24.12.2018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6603CF-21B5-4965-8A40-F5D9D48B0B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skazna.ru/gis/dokumenty/" TargetMode="External"/><Relationship Id="rId4" Type="http://schemas.openxmlformats.org/officeDocument/2006/relationships/hyperlink" Target="http://www.roskazna.ru/dokumenty/byudzhetnyy-uchet-i-otchetnost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47.png"/><Relationship Id="rId4" Type="http://schemas.openxmlformats.org/officeDocument/2006/relationships/image" Target="../media/image10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7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57550" y="0"/>
            <a:ext cx="5891547" cy="6858000"/>
          </a:xfrm>
          <a:prstGeom prst="rect">
            <a:avLst/>
          </a:prstGeom>
          <a:gradFill>
            <a:gsLst>
              <a:gs pos="6000">
                <a:srgbClr val="C8C7CF"/>
              </a:gs>
              <a:gs pos="100000">
                <a:srgbClr val="DEDDE3">
                  <a:lumMod val="75000"/>
                  <a:lumOff val="2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478839" y="1941285"/>
            <a:ext cx="6711742" cy="190317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78839" y="3831190"/>
            <a:ext cx="6711742" cy="0"/>
          </a:xfrm>
          <a:prstGeom prst="line">
            <a:avLst/>
          </a:prstGeom>
          <a:ln w="38100">
            <a:solidFill>
              <a:srgbClr val="0B7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731902" y="876812"/>
            <a:ext cx="209078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12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 </a:t>
            </a:r>
            <a:r>
              <a:rPr lang="ru-RU" altLang="ru-RU" sz="12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декабря 2018 г.</a:t>
            </a:r>
            <a:endParaRPr lang="ru-RU" altLang="ru-RU" sz="12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03" y="2757952"/>
            <a:ext cx="2949116" cy="41330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6"/>
          <a:stretch/>
        </p:blipFill>
        <p:spPr>
          <a:xfrm>
            <a:off x="1083676" y="-1"/>
            <a:ext cx="2696236" cy="2632225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2679134" y="2079878"/>
            <a:ext cx="6253569" cy="1430439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>
                <a:solidFill>
                  <a:srgbClr val="0B7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Актуальные вопросы составления и сбора отчетности за 2018 год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191476" y="4509265"/>
            <a:ext cx="4161216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Докладчик:</a:t>
            </a:r>
            <a:endParaRPr lang="en-US" alt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spcAft>
                <a:spcPts val="400"/>
              </a:spcAft>
              <a:buNone/>
            </a:pPr>
            <a:r>
              <a:rPr lang="ru-RU" altLang="ru-RU" sz="1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Постнова Алена Сергеевна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3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Бизнес-аналитик </a:t>
            </a:r>
            <a:r>
              <a:rPr lang="ru-RU" altLang="ru-RU" sz="1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департамента </a:t>
            </a:r>
            <a:r>
              <a:rPr lang="ru-RU" altLang="ru-RU" sz="13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бухгалтерского </a:t>
            </a:r>
            <a:r>
              <a:rPr lang="ru-RU" altLang="ru-RU" sz="1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учета </a:t>
            </a:r>
            <a:r>
              <a:rPr lang="ru-RU" altLang="ru-RU" sz="13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altLang="ru-RU" sz="1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консолидированной отчетности  </a:t>
            </a:r>
            <a:r>
              <a:rPr lang="ru-RU" altLang="ru-RU" sz="13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компании </a:t>
            </a:r>
            <a:r>
              <a:rPr lang="ru-RU" altLang="ru-RU" sz="1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«Кейсистемс»</a:t>
            </a:r>
            <a:endParaRPr lang="ru-RU" altLang="ru-RU" sz="13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7" y="3789040"/>
            <a:ext cx="2266996" cy="22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718270" y="588871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форм отчетность за 2018 год (33н)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3799" y="1484784"/>
            <a:ext cx="76328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Баланс государственного (муниципального) учреждения (ф. 0503730</a:t>
            </a:r>
            <a:r>
              <a:rPr lang="ru-RU" sz="1600" dirty="0" smtClean="0">
                <a:solidFill>
                  <a:schemeClr val="tx2"/>
                </a:solidFill>
              </a:rPr>
              <a:t>)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Справка </a:t>
            </a:r>
            <a:r>
              <a:rPr lang="ru-RU" sz="1600" dirty="0">
                <a:solidFill>
                  <a:schemeClr val="tx2"/>
                </a:solidFill>
              </a:rPr>
              <a:t>по заключению учреждением счетов бухгалтерского учета отчетного финансового года (ф. 0503710) </a:t>
            </a:r>
            <a:endParaRPr lang="ru-RU" sz="1600" dirty="0" smtClean="0">
              <a:solidFill>
                <a:schemeClr val="tx2"/>
              </a:solidFill>
            </a:endParaRP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Отчет </a:t>
            </a:r>
            <a:r>
              <a:rPr lang="ru-RU" sz="1600" dirty="0">
                <a:solidFill>
                  <a:schemeClr val="tx2"/>
                </a:solidFill>
              </a:rPr>
              <a:t>об исполнении учреждением плана его финансово-хозяйственной деятельности (ф. 0503737) </a:t>
            </a:r>
            <a:endParaRPr lang="ru-RU" sz="1600" dirty="0" smtClean="0">
              <a:solidFill>
                <a:schemeClr val="tx2"/>
              </a:solidFill>
            </a:endParaRP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Отчет </a:t>
            </a:r>
            <a:r>
              <a:rPr lang="ru-RU" sz="1600" dirty="0">
                <a:solidFill>
                  <a:schemeClr val="tx2"/>
                </a:solidFill>
              </a:rPr>
              <a:t>об обязательствах учреждения (ф. 0503738) </a:t>
            </a:r>
            <a:endParaRPr lang="ru-RU" sz="1600" dirty="0" smtClean="0">
              <a:solidFill>
                <a:schemeClr val="tx2"/>
              </a:solidFill>
            </a:endParaRP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Отчет </a:t>
            </a:r>
            <a:r>
              <a:rPr lang="ru-RU" sz="1600" dirty="0">
                <a:solidFill>
                  <a:schemeClr val="tx2"/>
                </a:solidFill>
              </a:rPr>
              <a:t>о финансовых результатах деятельности учреждения (ф. 0503721) </a:t>
            </a:r>
            <a:endParaRPr lang="ru-RU" sz="1600" dirty="0" smtClean="0">
              <a:solidFill>
                <a:schemeClr val="tx2"/>
              </a:solidFill>
            </a:endParaRP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Отчет </a:t>
            </a:r>
            <a:r>
              <a:rPr lang="ru-RU" sz="1600" dirty="0">
                <a:solidFill>
                  <a:schemeClr val="tx2"/>
                </a:solidFill>
              </a:rPr>
              <a:t>о движении денежных средств учреждения (ф. 0503723</a:t>
            </a:r>
            <a:r>
              <a:rPr lang="ru-RU" sz="1600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Пояснительная </a:t>
            </a:r>
            <a:r>
              <a:rPr lang="ru-RU" sz="1600" dirty="0">
                <a:solidFill>
                  <a:schemeClr val="tx2"/>
                </a:solidFill>
              </a:rPr>
              <a:t>записка к Балансу учреждения (ф. 0503760): </a:t>
            </a:r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ф.0503768</a:t>
            </a:r>
            <a:r>
              <a:rPr lang="ru-RU" sz="1600" dirty="0">
                <a:solidFill>
                  <a:schemeClr val="tx2"/>
                </a:solidFill>
              </a:rPr>
              <a:t>, ф.0503769, ф.0503773, ф.0503775 </a:t>
            </a:r>
            <a:endParaRPr lang="ru-RU" sz="1600" dirty="0" smtClean="0">
              <a:solidFill>
                <a:schemeClr val="tx2"/>
              </a:solidFill>
            </a:endParaRP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Сведения </a:t>
            </a:r>
            <a:r>
              <a:rPr lang="ru-RU" sz="1600" dirty="0">
                <a:solidFill>
                  <a:schemeClr val="tx2"/>
                </a:solidFill>
              </a:rPr>
              <a:t>об исполнении судебных решений </a:t>
            </a:r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по </a:t>
            </a:r>
            <a:r>
              <a:rPr lang="ru-RU" sz="1600" dirty="0">
                <a:solidFill>
                  <a:schemeClr val="tx2"/>
                </a:solidFill>
              </a:rPr>
              <a:t>денежным обязательствам учреждения (ф. 0503295)</a:t>
            </a: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74" y="1554913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1" y="2780928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1" y="3493878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2" y="3961045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6" y="4460736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13" y="4956311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8" y="5680759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87785"/>
            <a:ext cx="2220389" cy="257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7" y="2056118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0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2314708" y="1353161"/>
            <a:ext cx="688688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298</a:t>
            </a:r>
            <a:r>
              <a:rPr lang="ru-RU" sz="1400" dirty="0">
                <a:solidFill>
                  <a:schemeClr val="tx2"/>
                </a:solidFill>
              </a:rPr>
              <a:t>. В целях проведения Федеральным казначейством камеральной проверки бюджетной отчетности об исполнении консолидированного бюджета субъекта Российской Федерации и бюджета территориального государственного внебюджетного фонда, а также материалов, представляемых одновременно с консолидированной бюджетной отчетностью, </a:t>
            </a:r>
            <a:r>
              <a:rPr lang="ru-RU" sz="1400" b="1" dirty="0">
                <a:solidFill>
                  <a:srgbClr val="C00000"/>
                </a:solidFill>
              </a:rPr>
              <a:t>финансовые органы</a:t>
            </a:r>
            <a:r>
              <a:rPr lang="ru-RU" sz="1400" b="1" dirty="0">
                <a:solidFill>
                  <a:schemeClr val="tx2"/>
                </a:solidFill>
              </a:rPr>
              <a:t>, </a:t>
            </a:r>
            <a:r>
              <a:rPr lang="ru-RU" sz="1400" dirty="0">
                <a:solidFill>
                  <a:schemeClr val="tx2"/>
                </a:solidFill>
              </a:rPr>
              <a:t>уполномоченные на формирование отчетности об исполнении консолидированного бюджета субъекта Российской Федерации и бюджета территориального государственного внебюджетного фонда осуществляют представление указанной отчетности средствами подсистемы «Учет и отчетность» </a:t>
            </a:r>
            <a:r>
              <a:rPr lang="ru-RU" sz="1400" b="1" dirty="0">
                <a:solidFill>
                  <a:srgbClr val="C00000"/>
                </a:solidFill>
              </a:rPr>
              <a:t>в следующие сроки</a:t>
            </a:r>
            <a:r>
              <a:rPr lang="ru-RU" sz="1400" dirty="0" smtClean="0">
                <a:solidFill>
                  <a:schemeClr val="tx2"/>
                </a:solidFill>
              </a:rPr>
              <a:t>:</a:t>
            </a:r>
            <a:endParaRPr lang="ru-RU" altLang="ru-RU" sz="1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90377" y="548680"/>
            <a:ext cx="80648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Сроки представления форм отчетности на 1 января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27917" y="1340768"/>
            <a:ext cx="2160240" cy="2259162"/>
            <a:chOff x="107950" y="1196975"/>
            <a:chExt cx="2408238" cy="2739998"/>
          </a:xfrm>
        </p:grpSpPr>
        <p:pic>
          <p:nvPicPr>
            <p:cNvPr id="7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1196975"/>
              <a:ext cx="2408238" cy="237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http://images.apusapps.com/src/icon-clear-msg-notifica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320" y="2893985"/>
              <a:ext cx="1044576" cy="104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251520" y="3597239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0975" eaLnBrk="1" hangingPunct="1">
              <a:defRPr/>
            </a:pPr>
            <a:r>
              <a:rPr lang="ru-RU" sz="1400" b="1" dirty="0">
                <a:solidFill>
                  <a:srgbClr val="C00000"/>
                </a:solidFill>
              </a:rPr>
              <a:t>годовой отчетности </a:t>
            </a:r>
            <a:r>
              <a:rPr lang="ru-RU" sz="1400" dirty="0">
                <a:solidFill>
                  <a:schemeClr val="tx2"/>
                </a:solidFill>
              </a:rPr>
              <a:t>об исполнении консолидированного бюджета субъекта Российской Федерации и бюджета территориального государственного внебюджетного фонда за исключением Справок (ф. 0503125), консолидированной годовой бухгалтерской отчетности автономных и бюджетных учреждений, в отношении которых функции и полномочия учредителя осуществляются органами исполнительной власти субъекта Российской Федерации, органами местного самоуправления муниципальных образований, входящих в состав субъекта Российской Федерации, в период: </a:t>
            </a:r>
            <a:r>
              <a:rPr lang="ru-RU" sz="1400" b="1" dirty="0">
                <a:solidFill>
                  <a:srgbClr val="C00000"/>
                </a:solidFill>
              </a:rPr>
              <a:t>с 69 календарного дня по 75 календарный день года</a:t>
            </a:r>
            <a:r>
              <a:rPr lang="ru-RU" sz="1400" dirty="0">
                <a:solidFill>
                  <a:schemeClr val="tx2"/>
                </a:solidFill>
              </a:rPr>
              <a:t>, следующего за отчетным финансовым годом, в части предоставляемой годовой бюджетной отчетности финансовыми органами:</a:t>
            </a:r>
            <a:endParaRPr lang="ru-RU" alt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827584" y="548680"/>
            <a:ext cx="80648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Отчет об обязательствах (ф.ф.0503128, 0503738) 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96" y="1708180"/>
            <a:ext cx="7188231" cy="34214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5137203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конкурентные способы определения поставщиков (подрядчиков, исполнителей) (конкурсы, аукционы, запрос котировок, запрос предложений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+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закупки у единственного поставщика (подрядчика, исполнителя)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(при условии размещении извещения, приглашения принять участие)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5028473"/>
            <a:ext cx="8280920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3920376" y="4654408"/>
            <a:ext cx="324036" cy="358874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5076056" y="4663891"/>
            <a:ext cx="324036" cy="358874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ьная выноска 11"/>
          <p:cNvSpPr/>
          <p:nvPr/>
        </p:nvSpPr>
        <p:spPr>
          <a:xfrm>
            <a:off x="5508104" y="980728"/>
            <a:ext cx="3769779" cy="1656184"/>
          </a:xfrm>
          <a:prstGeom prst="wedgeEllipseCallout">
            <a:avLst/>
          </a:prstGeom>
          <a:solidFill>
            <a:schemeClr val="accent5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2259" y="1161149"/>
            <a:ext cx="3535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</a:rPr>
              <a:t>        При </a:t>
            </a:r>
            <a:r>
              <a:rPr lang="ru-RU" sz="1200" dirty="0">
                <a:solidFill>
                  <a:schemeClr val="tx2"/>
                </a:solidFill>
                <a:ea typeface="Calibri" panose="020F0502020204030204" pitchFamily="34" charset="0"/>
              </a:rPr>
              <a:t>формировании в показатели принимаемых обязательств включаются суммы по контрактам, извещения для заключения которых были размещены до начала отчетного периода, но при этом </a:t>
            </a: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</a:rPr>
              <a:t>сами</a:t>
            </a:r>
          </a:p>
          <a:p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</a:rPr>
              <a:t>                контракты </a:t>
            </a:r>
            <a:r>
              <a:rPr lang="ru-RU" sz="1200" dirty="0">
                <a:solidFill>
                  <a:schemeClr val="tx2"/>
                </a:solidFill>
                <a:ea typeface="Calibri" panose="020F0502020204030204" pitchFamily="34" charset="0"/>
              </a:rPr>
              <a:t>заключены </a:t>
            </a:r>
            <a:endParaRPr lang="ru-RU" sz="1200" dirty="0" smtClean="0">
              <a:solidFill>
                <a:schemeClr val="tx2"/>
              </a:solidFill>
              <a:ea typeface="Calibri" panose="020F0502020204030204" pitchFamily="34" charset="0"/>
            </a:endParaRPr>
          </a:p>
          <a:p>
            <a:r>
              <a:rPr lang="ru-RU" sz="1200" dirty="0">
                <a:solidFill>
                  <a:schemeClr val="tx2"/>
                </a:solidFill>
                <a:ea typeface="Calibri" panose="020F0502020204030204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</a:rPr>
              <a:t>                  в </a:t>
            </a:r>
            <a:r>
              <a:rPr lang="ru-RU" sz="1200" dirty="0">
                <a:solidFill>
                  <a:schemeClr val="tx2"/>
                </a:solidFill>
                <a:ea typeface="Calibri" panose="020F0502020204030204" pitchFamily="34" charset="0"/>
              </a:rPr>
              <a:t>отчетном периоде.</a:t>
            </a:r>
            <a:endParaRPr lang="ru-RU" sz="1200" dirty="0">
              <a:solidFill>
                <a:schemeClr val="tx2"/>
              </a:solidFill>
            </a:endParaRPr>
          </a:p>
          <a:p>
            <a:endParaRPr lang="ru-RU" sz="1200" dirty="0"/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973" y="996985"/>
            <a:ext cx="609027" cy="4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084" y="4559926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3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90377" y="548680"/>
            <a:ext cx="80648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Отчет об обязательствах (ф.ф.0503128, 0503738) 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7" y="1412776"/>
            <a:ext cx="7093991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395536" y="5731811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</a:t>
            </a:r>
            <a:r>
              <a:rPr lang="ru-RU" dirty="0"/>
              <a:t>забывайте - сумма принятых бюджетных обязательств по заработной плате </a:t>
            </a:r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КВР 111, 121, 131, 141) </a:t>
            </a:r>
            <a:r>
              <a:rPr lang="ru-RU" dirty="0" smtClean="0"/>
              <a:t>должна соответствовать доведенным ЛБО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0908" y="5550921"/>
            <a:ext cx="8352928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02481" y="4873103"/>
            <a:ext cx="1050552" cy="929958"/>
            <a:chOff x="946032" y="1610842"/>
            <a:chExt cx="1295400" cy="1211580"/>
          </a:xfrm>
        </p:grpSpPr>
        <p:pic>
          <p:nvPicPr>
            <p:cNvPr id="18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Группа 18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303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827584" y="332656"/>
            <a:ext cx="80648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принятых и неисполненных обязательствах (ф.ф.0503175, 0503775)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55" y="1382380"/>
            <a:ext cx="7972496" cy="31561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490588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конкурентные способы определения поставщиков (подрядчиков, исполнителей) (конкурсы, аукционы, запрос котировок, запрос предложений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+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закупки у единственного поставщика (подрядчика, исполнителя)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(при условии размещении извещения, приглашения принять участие)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4797152"/>
            <a:ext cx="8280920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2488414" y="4432570"/>
            <a:ext cx="324036" cy="358874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1" y="4396937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8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84037"/>
            <a:ext cx="7416824" cy="3254285"/>
          </a:xfrm>
          <a:prstGeom prst="rect">
            <a:avLst/>
          </a:prstGeom>
        </p:spPr>
      </p:pic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827584" y="332656"/>
            <a:ext cx="80648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принятых и неисполненных обязательствах (ф.ф.0503175, 0503775)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94116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показатели графы 2 раздела 1 Приложения </a:t>
            </a:r>
            <a:r>
              <a:rPr lang="ru-RU" b="1" u="sng" dirty="0" smtClean="0">
                <a:solidFill>
                  <a:srgbClr val="C00000"/>
                </a:solidFill>
              </a:rPr>
              <a:t>не включаются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показатели гр.11 разд.1 Отчета (ф.0503128) и гр.10 разд.1 Отчета(ф.0503738), отраженные </a:t>
            </a:r>
            <a:r>
              <a:rPr lang="ru-RU" b="1" dirty="0" smtClean="0">
                <a:solidFill>
                  <a:srgbClr val="C00000"/>
                </a:solidFill>
              </a:rPr>
              <a:t>по счету 150211213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«Принятые обязательства на текущий финансовый год по начислению на выплаты по оплате труда» </a:t>
            </a:r>
            <a:r>
              <a:rPr lang="ru-RU" b="1" dirty="0" smtClean="0">
                <a:solidFill>
                  <a:srgbClr val="C00000"/>
                </a:solidFill>
              </a:rPr>
              <a:t>со знаком «минус</a:t>
            </a:r>
            <a:r>
              <a:rPr lang="ru-RU" b="1" dirty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4797152"/>
            <a:ext cx="8280920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2488414" y="4432570"/>
            <a:ext cx="324036" cy="358874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364" y="4281092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5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548680"/>
            <a:ext cx="853244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Справка по консолидированным расчетам (ф.0503125)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31795"/>
            <a:ext cx="7344816" cy="351364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5536" y="510260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целях формирования Справки (ф.0503125) к взаимосвязанным показателям по консолидируемым расчетам </a:t>
            </a:r>
            <a:r>
              <a:rPr lang="ru-RU" b="1" dirty="0" smtClean="0">
                <a:solidFill>
                  <a:srgbClr val="FF0000"/>
                </a:solidFill>
              </a:rPr>
              <a:t>не относятся </a:t>
            </a:r>
            <a:r>
              <a:rPr lang="ru-RU" dirty="0" smtClean="0">
                <a:solidFill>
                  <a:srgbClr val="002060"/>
                </a:solidFill>
              </a:rPr>
              <a:t>показатели, сформированные при отражении </a:t>
            </a:r>
            <a:r>
              <a:rPr lang="ru-RU" b="1" dirty="0" smtClean="0">
                <a:solidFill>
                  <a:srgbClr val="FF0000"/>
                </a:solidFill>
              </a:rPr>
              <a:t>объектов аренды на льготных условиях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(показатели, сформированные в корреспонденции со счетами </a:t>
            </a:r>
            <a:r>
              <a:rPr lang="ru-RU" b="1" dirty="0" smtClean="0">
                <a:solidFill>
                  <a:srgbClr val="FF0000"/>
                </a:solidFill>
              </a:rPr>
              <a:t>040140182, 040150200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5013176"/>
            <a:ext cx="8280920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97" y="4569697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9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548680"/>
            <a:ext cx="853244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Справка по консолидированным расчетам (ф.0503125)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42086"/>
            <a:ext cx="7260530" cy="30441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510260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Проверьте </a:t>
            </a:r>
            <a:r>
              <a:rPr lang="ru-RU" b="1" dirty="0" smtClean="0">
                <a:solidFill>
                  <a:srgbClr val="C00000"/>
                </a:solidFill>
              </a:rPr>
              <a:t>корректность формирования </a:t>
            </a:r>
            <a:r>
              <a:rPr lang="ru-RU" b="1" dirty="0">
                <a:solidFill>
                  <a:srgbClr val="C00000"/>
                </a:solidFill>
              </a:rPr>
              <a:t>1-17 разрядов номера счета </a:t>
            </a:r>
            <a:r>
              <a:rPr lang="ru-RU" dirty="0">
                <a:solidFill>
                  <a:schemeClr val="tx2"/>
                </a:solidFill>
              </a:rPr>
              <a:t>аналитического </a:t>
            </a:r>
            <a:r>
              <a:rPr lang="ru-RU" dirty="0" smtClean="0">
                <a:solidFill>
                  <a:schemeClr val="tx2"/>
                </a:solidFill>
              </a:rPr>
              <a:t>учета</a:t>
            </a:r>
            <a:r>
              <a:rPr lang="ru-RU" dirty="0">
                <a:solidFill>
                  <a:schemeClr val="tx2"/>
                </a:solidFill>
              </a:rPr>
              <a:t>, отражаемого в графе 6 Справки (ф.0503125)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5013176"/>
            <a:ext cx="8352928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03684" y="4361502"/>
            <a:ext cx="1015752" cy="876423"/>
            <a:chOff x="946032" y="1610842"/>
            <a:chExt cx="1295400" cy="1211580"/>
          </a:xfrm>
        </p:grpSpPr>
        <p:pic>
          <p:nvPicPr>
            <p:cNvPr id="8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Группа 11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  <p:pic>
        <p:nvPicPr>
          <p:cNvPr id="15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4168"/>
            <a:ext cx="609027" cy="4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0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548680"/>
            <a:ext cx="853244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Справка по консолидированным расчетам (ф.0503125)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80242" cy="35013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539063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Сравните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коды корреспондирующих счетов в </a:t>
            </a:r>
            <a:r>
              <a:rPr lang="ru-RU" b="1" dirty="0">
                <a:solidFill>
                  <a:srgbClr val="C00000"/>
                </a:solidFill>
              </a:rPr>
              <a:t>Извещении </a:t>
            </a:r>
            <a:r>
              <a:rPr lang="ru-RU" b="1" dirty="0" smtClean="0">
                <a:solidFill>
                  <a:srgbClr val="C00000"/>
                </a:solidFill>
              </a:rPr>
              <a:t>(ф.0504805) </a:t>
            </a:r>
            <a:r>
              <a:rPr lang="ru-RU" b="1" dirty="0" smtClean="0">
                <a:solidFill>
                  <a:schemeClr val="tx2"/>
                </a:solidFill>
              </a:rPr>
              <a:t>с </a:t>
            </a:r>
            <a:r>
              <a:rPr lang="ru-RU" dirty="0" smtClean="0">
                <a:solidFill>
                  <a:schemeClr val="tx2"/>
                </a:solidFill>
              </a:rPr>
              <a:t>кодами счетов в графе 9 Справки (ф.0503125) – при приеме-передаче активов и обязательств, должны быть идентичными у передающей и принимающей стороны.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5301208"/>
            <a:ext cx="8496944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03684" y="4547937"/>
            <a:ext cx="1015752" cy="876423"/>
            <a:chOff x="946032" y="1610842"/>
            <a:chExt cx="1295400" cy="1211580"/>
          </a:xfrm>
        </p:grpSpPr>
        <p:pic>
          <p:nvPicPr>
            <p:cNvPr id="15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  <p:pic>
        <p:nvPicPr>
          <p:cNvPr id="19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60063"/>
            <a:ext cx="609027" cy="4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368643"/>
            <a:ext cx="853244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Отчет о финансовых результатах </a:t>
            </a:r>
          </a:p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(ф.0503121, 0503321, 0503721)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7"/>
            <a:ext cx="7632848" cy="378550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986283" y="2544824"/>
            <a:ext cx="73782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55983" y="5301208"/>
            <a:ext cx="6398428" cy="13861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539411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Новации в части КОСГУ: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Например,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КОСГУ </a:t>
            </a:r>
            <a:r>
              <a:rPr lang="ru-RU" b="1" dirty="0">
                <a:solidFill>
                  <a:schemeClr val="tx2"/>
                </a:solidFill>
              </a:rPr>
              <a:t>120 = </a:t>
            </a:r>
            <a:r>
              <a:rPr lang="el-GR" b="1" dirty="0" smtClean="0">
                <a:solidFill>
                  <a:schemeClr val="tx2"/>
                </a:solidFill>
              </a:rPr>
              <a:t>Σ </a:t>
            </a:r>
            <a:r>
              <a:rPr lang="ru-RU" b="1" dirty="0" smtClean="0">
                <a:solidFill>
                  <a:schemeClr val="tx2"/>
                </a:solidFill>
              </a:rPr>
              <a:t>КОСГУ121</a:t>
            </a:r>
            <a:r>
              <a:rPr lang="ru-RU" b="1" dirty="0">
                <a:solidFill>
                  <a:schemeClr val="tx2"/>
                </a:solidFill>
              </a:rPr>
              <a:t>−129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КОСГУ 41Х </a:t>
            </a:r>
            <a:r>
              <a:rPr lang="ru-RU" b="1" dirty="0" smtClean="0">
                <a:solidFill>
                  <a:schemeClr val="tx2"/>
                </a:solidFill>
              </a:rPr>
              <a:t>= </a:t>
            </a:r>
            <a:r>
              <a:rPr lang="el-GR" b="1" dirty="0" smtClean="0">
                <a:solidFill>
                  <a:schemeClr val="tx2"/>
                </a:solidFill>
              </a:rPr>
              <a:t>Σ </a:t>
            </a:r>
            <a:r>
              <a:rPr lang="ru-RU" b="1" dirty="0" smtClean="0">
                <a:solidFill>
                  <a:schemeClr val="tx2"/>
                </a:solidFill>
              </a:rPr>
              <a:t>КОСГУ</a:t>
            </a:r>
            <a:r>
              <a:rPr lang="ru-RU" dirty="0">
                <a:solidFill>
                  <a:schemeClr val="tx2"/>
                </a:solidFill>
              </a:rPr>
              <a:t>𝟒𝟏𝟎,𝟒𝟏𝟏,𝟒𝟏𝟐</a:t>
            </a: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6577940" y="1008822"/>
            <a:ext cx="2566060" cy="1656184"/>
          </a:xfrm>
          <a:prstGeom prst="wedgeEllipseCallout">
            <a:avLst/>
          </a:prstGeom>
          <a:solidFill>
            <a:schemeClr val="accent5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4846" y="1165834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</a:rPr>
              <a:t>      </a:t>
            </a:r>
            <a:r>
              <a:rPr lang="ru-RU" sz="1200" dirty="0" smtClean="0"/>
              <a:t>Показатели Отчетов 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(</a:t>
            </a:r>
            <a:r>
              <a:rPr lang="ru-RU" sz="1200" dirty="0"/>
              <a:t>ф. </a:t>
            </a:r>
            <a:r>
              <a:rPr lang="ru-RU" sz="1200" dirty="0" smtClean="0"/>
              <a:t>0503121, 0503721) </a:t>
            </a:r>
          </a:p>
          <a:p>
            <a:pPr algn="ctr"/>
            <a:r>
              <a:rPr lang="ru-RU" sz="1200" dirty="0" smtClean="0"/>
              <a:t>формируются </a:t>
            </a:r>
            <a:r>
              <a:rPr lang="ru-RU" sz="1200" dirty="0"/>
              <a:t>без учета операций по исправлению </a:t>
            </a:r>
            <a:r>
              <a:rPr lang="ru-RU" sz="1200" b="1" dirty="0"/>
              <a:t>ошибок прошлых </a:t>
            </a:r>
            <a:r>
              <a:rPr lang="ru-RU" sz="1200" b="1" dirty="0" smtClean="0"/>
              <a:t>лет</a:t>
            </a:r>
            <a:r>
              <a:rPr lang="ru-RU" sz="1200" dirty="0" smtClean="0"/>
              <a:t>, а также по изменениям доходов и расходов</a:t>
            </a:r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973" y="996985"/>
            <a:ext cx="609027" cy="4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95" y="4773627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0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47638" y="1344953"/>
            <a:ext cx="619125" cy="617537"/>
          </a:xfrm>
          <a:prstGeom prst="ellipse">
            <a:avLst/>
          </a:prstGeom>
          <a:solidFill>
            <a:srgbClr val="00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-28564" y="2993599"/>
            <a:ext cx="9155113" cy="4810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1414009"/>
            <a:ext cx="9155113" cy="479425"/>
          </a:xfrm>
          <a:prstGeom prst="rect">
            <a:avLst/>
          </a:prstGeom>
          <a:solidFill>
            <a:srgbClr val="00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694681" y="1417084"/>
            <a:ext cx="3010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 год, </a:t>
            </a:r>
            <a:r>
              <a:rPr lang="ru-RU" altLang="ru-RU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квартал</a:t>
            </a:r>
            <a:endParaRPr lang="ru-RU" altLang="ru-RU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47" name="TextBox 12"/>
          <p:cNvSpPr txBox="1">
            <a:spLocks noChangeArrowheads="1"/>
          </p:cNvSpPr>
          <p:nvPr/>
        </p:nvSpPr>
        <p:spPr bwMode="auto">
          <a:xfrm>
            <a:off x="655004" y="2999210"/>
            <a:ext cx="3277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 год, </a:t>
            </a:r>
            <a:r>
              <a:rPr lang="ru-RU" altLang="ru-RU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2-3 квартал</a:t>
            </a:r>
            <a:endParaRPr lang="ru-RU" altLang="ru-RU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49" name="TextBox 1"/>
          <p:cNvSpPr txBox="1">
            <a:spLocks noChangeArrowheads="1"/>
          </p:cNvSpPr>
          <p:nvPr/>
        </p:nvSpPr>
        <p:spPr bwMode="auto">
          <a:xfrm>
            <a:off x="332229" y="2012131"/>
            <a:ext cx="869831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80975" indent="-14400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 </a:t>
            </a:r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Минфина России от 07.03.2018 №</a:t>
            </a: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43н «О внесении изменений в Инструкцию №191н»</a:t>
            </a:r>
          </a:p>
          <a:p>
            <a:pPr marL="180975" indent="-14400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 Минфина России от 07.03.2018 №42н «О внесении изменений в Инструкцию №33н» </a:t>
            </a:r>
            <a:endParaRPr lang="ru-RU" sz="1400" b="1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975" indent="-14400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 Минфина России от 27.02.2018 №35н «О внесении изменений в Указания №65н» </a:t>
            </a:r>
          </a:p>
        </p:txBody>
      </p:sp>
      <p:sp>
        <p:nvSpPr>
          <p:cNvPr id="10252" name="TextBox 1"/>
          <p:cNvSpPr txBox="1">
            <a:spLocks noChangeArrowheads="1"/>
          </p:cNvSpPr>
          <p:nvPr/>
        </p:nvSpPr>
        <p:spPr bwMode="auto">
          <a:xfrm>
            <a:off x="414809" y="3527517"/>
            <a:ext cx="82708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80975" indent="-1440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Приказы Минфина России от 31.03.2018 N 64н, 65н, 66н, 67н </a:t>
            </a: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внесении изменений в Приказы Минфина России об утверждении планов счетов учреждений №157н, 162н, 174н и 183н»</a:t>
            </a:r>
          </a:p>
        </p:txBody>
      </p:sp>
      <p:sp>
        <p:nvSpPr>
          <p:cNvPr id="31" name="Овал 30"/>
          <p:cNvSpPr/>
          <p:nvPr/>
        </p:nvSpPr>
        <p:spPr>
          <a:xfrm>
            <a:off x="123414" y="2924543"/>
            <a:ext cx="619125" cy="6191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718270" y="588871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в НПА 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9" y="3058686"/>
            <a:ext cx="304567" cy="36227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6" y="1466916"/>
            <a:ext cx="305484" cy="37500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869150" y="1344953"/>
            <a:ext cx="619125" cy="617537"/>
            <a:chOff x="4858037" y="1484784"/>
            <a:chExt cx="619125" cy="617537"/>
          </a:xfrm>
        </p:grpSpPr>
        <p:sp>
          <p:nvSpPr>
            <p:cNvPr id="53" name="Овал 52"/>
            <p:cNvSpPr/>
            <p:nvPr/>
          </p:nvSpPr>
          <p:spPr>
            <a:xfrm>
              <a:off x="4858037" y="1484784"/>
              <a:ext cx="619125" cy="617537"/>
            </a:xfrm>
            <a:prstGeom prst="ellipse">
              <a:avLst/>
            </a:prstGeom>
            <a:solidFill>
              <a:srgbClr val="00A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4959886" y="1595387"/>
              <a:ext cx="415425" cy="39633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82861" y="1344953"/>
            <a:ext cx="619125" cy="617537"/>
            <a:chOff x="5863768" y="1484784"/>
            <a:chExt cx="619125" cy="617537"/>
          </a:xfrm>
        </p:grpSpPr>
        <p:sp>
          <p:nvSpPr>
            <p:cNvPr id="52" name="Овал 51"/>
            <p:cNvSpPr/>
            <p:nvPr/>
          </p:nvSpPr>
          <p:spPr>
            <a:xfrm>
              <a:off x="5863768" y="1484784"/>
              <a:ext cx="619125" cy="617537"/>
            </a:xfrm>
            <a:prstGeom prst="ellipse">
              <a:avLst/>
            </a:prstGeom>
            <a:solidFill>
              <a:srgbClr val="00A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5965617" y="1595387"/>
              <a:ext cx="415425" cy="39633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896572" y="1344953"/>
            <a:ext cx="619125" cy="617537"/>
            <a:chOff x="6886106" y="1484784"/>
            <a:chExt cx="619125" cy="617537"/>
          </a:xfrm>
        </p:grpSpPr>
        <p:sp>
          <p:nvSpPr>
            <p:cNvPr id="71" name="Овал 70"/>
            <p:cNvSpPr/>
            <p:nvPr/>
          </p:nvSpPr>
          <p:spPr>
            <a:xfrm>
              <a:off x="6886106" y="1484784"/>
              <a:ext cx="619125" cy="617537"/>
            </a:xfrm>
            <a:prstGeom prst="ellipse">
              <a:avLst/>
            </a:prstGeom>
            <a:solidFill>
              <a:srgbClr val="00A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987955" y="1595387"/>
              <a:ext cx="415425" cy="39633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910282" y="1344953"/>
            <a:ext cx="619125" cy="617537"/>
            <a:chOff x="7899169" y="1484784"/>
            <a:chExt cx="619125" cy="617537"/>
          </a:xfrm>
        </p:grpSpPr>
        <p:sp>
          <p:nvSpPr>
            <p:cNvPr id="54" name="Овал 53"/>
            <p:cNvSpPr/>
            <p:nvPr/>
          </p:nvSpPr>
          <p:spPr>
            <a:xfrm>
              <a:off x="7899169" y="1484784"/>
              <a:ext cx="619125" cy="617537"/>
            </a:xfrm>
            <a:prstGeom prst="ellipse">
              <a:avLst/>
            </a:prstGeom>
            <a:solidFill>
              <a:srgbClr val="00A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7995856" y="1595387"/>
              <a:ext cx="415425" cy="39633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829473" y="2924543"/>
            <a:ext cx="619125" cy="619125"/>
            <a:chOff x="5230548" y="3320442"/>
            <a:chExt cx="619125" cy="619125"/>
          </a:xfrm>
        </p:grpSpPr>
        <p:sp>
          <p:nvSpPr>
            <p:cNvPr id="48" name="Овал 47"/>
            <p:cNvSpPr/>
            <p:nvPr/>
          </p:nvSpPr>
          <p:spPr>
            <a:xfrm>
              <a:off x="5230548" y="3320442"/>
              <a:ext cx="619125" cy="6191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5332397" y="3431839"/>
              <a:ext cx="415425" cy="39633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852110" y="2924543"/>
            <a:ext cx="619125" cy="619125"/>
            <a:chOff x="7332444" y="3320442"/>
            <a:chExt cx="619125" cy="619125"/>
          </a:xfrm>
        </p:grpSpPr>
        <p:sp>
          <p:nvSpPr>
            <p:cNvPr id="50" name="Овал 49"/>
            <p:cNvSpPr/>
            <p:nvPr/>
          </p:nvSpPr>
          <p:spPr>
            <a:xfrm>
              <a:off x="7332444" y="3320442"/>
              <a:ext cx="619125" cy="6191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7434293" y="3431839"/>
              <a:ext cx="415425" cy="39633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842804" y="2924543"/>
            <a:ext cx="619125" cy="619125"/>
            <a:chOff x="6317126" y="3320442"/>
            <a:chExt cx="619125" cy="619125"/>
          </a:xfrm>
        </p:grpSpPr>
        <p:sp>
          <p:nvSpPr>
            <p:cNvPr id="49" name="Овал 48"/>
            <p:cNvSpPr/>
            <p:nvPr/>
          </p:nvSpPr>
          <p:spPr>
            <a:xfrm>
              <a:off x="6317126" y="3320442"/>
              <a:ext cx="619125" cy="6191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6422817" y="3431839"/>
              <a:ext cx="415425" cy="39633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865441" y="2924543"/>
            <a:ext cx="619125" cy="619125"/>
            <a:chOff x="8399653" y="3320442"/>
            <a:chExt cx="619125" cy="619125"/>
          </a:xfrm>
        </p:grpSpPr>
        <p:sp>
          <p:nvSpPr>
            <p:cNvPr id="82" name="Овал 81"/>
            <p:cNvSpPr/>
            <p:nvPr/>
          </p:nvSpPr>
          <p:spPr>
            <a:xfrm>
              <a:off x="8399653" y="3320442"/>
              <a:ext cx="619125" cy="6191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8501502" y="3431839"/>
              <a:ext cx="415425" cy="39633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9" name="Прямоугольник 58"/>
          <p:cNvSpPr/>
          <p:nvPr/>
        </p:nvSpPr>
        <p:spPr bwMode="auto">
          <a:xfrm>
            <a:off x="-11113" y="4920625"/>
            <a:ext cx="9155113" cy="4810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60" name="TextBox 12"/>
          <p:cNvSpPr txBox="1">
            <a:spLocks noChangeArrowheads="1"/>
          </p:cNvSpPr>
          <p:nvPr/>
        </p:nvSpPr>
        <p:spPr bwMode="auto">
          <a:xfrm>
            <a:off x="672455" y="4926236"/>
            <a:ext cx="2996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 год, </a:t>
            </a:r>
            <a:r>
              <a:rPr lang="ru-RU" alt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altLang="ru-RU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квартал</a:t>
            </a:r>
            <a:endParaRPr lang="ru-RU" altLang="ru-RU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140865" y="4851569"/>
            <a:ext cx="619125" cy="6191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4846924" y="4851569"/>
            <a:ext cx="619125" cy="619125"/>
            <a:chOff x="5230548" y="3320442"/>
            <a:chExt cx="619125" cy="619125"/>
          </a:xfrm>
          <a:solidFill>
            <a:srgbClr val="7030A0"/>
          </a:solidFill>
        </p:grpSpPr>
        <p:sp>
          <p:nvSpPr>
            <p:cNvPr id="65" name="Овал 64"/>
            <p:cNvSpPr/>
            <p:nvPr/>
          </p:nvSpPr>
          <p:spPr>
            <a:xfrm>
              <a:off x="5230548" y="3320442"/>
              <a:ext cx="619125" cy="6191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5332397" y="3431839"/>
              <a:ext cx="415425" cy="39633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869561" y="4851569"/>
            <a:ext cx="619125" cy="619125"/>
            <a:chOff x="7332444" y="3320442"/>
            <a:chExt cx="619125" cy="619125"/>
          </a:xfrm>
          <a:solidFill>
            <a:srgbClr val="7030A0"/>
          </a:solidFill>
        </p:grpSpPr>
        <p:sp>
          <p:nvSpPr>
            <p:cNvPr id="68" name="Овал 67"/>
            <p:cNvSpPr/>
            <p:nvPr/>
          </p:nvSpPr>
          <p:spPr>
            <a:xfrm>
              <a:off x="7332444" y="3320442"/>
              <a:ext cx="619125" cy="6191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434293" y="3431839"/>
              <a:ext cx="415425" cy="39633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5860255" y="4851569"/>
            <a:ext cx="619125" cy="619125"/>
            <a:chOff x="6317126" y="3320442"/>
            <a:chExt cx="619125" cy="619125"/>
          </a:xfrm>
          <a:solidFill>
            <a:srgbClr val="7030A0"/>
          </a:solidFill>
        </p:grpSpPr>
        <p:sp>
          <p:nvSpPr>
            <p:cNvPr id="84" name="Овал 83"/>
            <p:cNvSpPr/>
            <p:nvPr/>
          </p:nvSpPr>
          <p:spPr>
            <a:xfrm>
              <a:off x="6317126" y="3320442"/>
              <a:ext cx="619125" cy="6191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422817" y="3431839"/>
              <a:ext cx="415425" cy="39633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7882892" y="4851569"/>
            <a:ext cx="619125" cy="619125"/>
            <a:chOff x="8399653" y="3320442"/>
            <a:chExt cx="619125" cy="619125"/>
          </a:xfrm>
          <a:solidFill>
            <a:srgbClr val="7030A0"/>
          </a:solidFill>
        </p:grpSpPr>
        <p:sp>
          <p:nvSpPr>
            <p:cNvPr id="87" name="Овал 86"/>
            <p:cNvSpPr/>
            <p:nvPr/>
          </p:nvSpPr>
          <p:spPr>
            <a:xfrm>
              <a:off x="8399653" y="3320442"/>
              <a:ext cx="619125" cy="6191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8501502" y="3431839"/>
              <a:ext cx="415425" cy="39633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2" y="4998294"/>
            <a:ext cx="386927" cy="317547"/>
          </a:xfrm>
          <a:prstGeom prst="rect">
            <a:avLst/>
          </a:prstGeom>
        </p:spPr>
      </p:pic>
      <p:sp>
        <p:nvSpPr>
          <p:cNvPr id="91" name="TextBox 1"/>
          <p:cNvSpPr txBox="1">
            <a:spLocks noChangeArrowheads="1"/>
          </p:cNvSpPr>
          <p:nvPr/>
        </p:nvSpPr>
        <p:spPr bwMode="auto">
          <a:xfrm>
            <a:off x="413583" y="4246254"/>
            <a:ext cx="827081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80975" indent="-1440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Приказы Минфина России </a:t>
            </a: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03.05.2018 №94н, 22.06.2018 №144н</a:t>
            </a:r>
          </a:p>
          <a:p>
            <a:pPr marL="36975">
              <a:spcAft>
                <a:spcPts val="600"/>
              </a:spcAft>
              <a:buClr>
                <a:srgbClr val="0070C0"/>
              </a:buClr>
            </a:pP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внесении изменений </a:t>
            </a: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Приказ Минфина №65н»</a:t>
            </a:r>
            <a:endParaRPr lang="ru-RU" sz="14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TextBox 1"/>
          <p:cNvSpPr txBox="1">
            <a:spLocks noChangeArrowheads="1"/>
          </p:cNvSpPr>
          <p:nvPr/>
        </p:nvSpPr>
        <p:spPr bwMode="auto">
          <a:xfrm>
            <a:off x="386943" y="5691800"/>
            <a:ext cx="827081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80975" indent="-1440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Приказы Минфина России </a:t>
            </a: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20.09.2018 №198н, 26.11.2018 </a:t>
            </a:r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№237н </a:t>
            </a:r>
            <a:endParaRPr lang="ru-RU" sz="1400" b="1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975">
              <a:spcAft>
                <a:spcPts val="600"/>
              </a:spcAft>
              <a:buClr>
                <a:srgbClr val="0070C0"/>
              </a:buClr>
            </a:pP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внесении изменений в Приказ Минфина №65н»</a:t>
            </a:r>
          </a:p>
          <a:p>
            <a:pPr marL="36975">
              <a:spcAft>
                <a:spcPts val="600"/>
              </a:spcAft>
              <a:buClr>
                <a:srgbClr val="0070C0"/>
              </a:buClr>
            </a:pPr>
            <a:endParaRPr lang="ru-RU" sz="14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07343" y="404664"/>
            <a:ext cx="853244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Отчет о финансовых результатах </a:t>
            </a:r>
          </a:p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(ф.0503121, 0503321 0503721)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43" y="1340768"/>
            <a:ext cx="7538145" cy="51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500212"/>
            <a:ext cx="853244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Справка по заключению счетов (ф.0503110,0503710)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67" y="1412777"/>
            <a:ext cx="7679325" cy="358747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5085184"/>
            <a:ext cx="8568952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4" y="5253596"/>
            <a:ext cx="514533" cy="38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4" y="5949280"/>
            <a:ext cx="514533" cy="385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275" y="5153704"/>
            <a:ext cx="765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Без учета заключения счетов: 401.18, 401.28, 401.19, 304.86, 304.96, 304.84, 304.94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160" y="5949280"/>
            <a:ext cx="765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Не включаются показатели по исправлению ошибок прошлых лет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5652120" y="1008822"/>
            <a:ext cx="3491880" cy="1656184"/>
          </a:xfrm>
          <a:prstGeom prst="wedgeEllipseCallout">
            <a:avLst/>
          </a:prstGeom>
          <a:solidFill>
            <a:schemeClr val="accent5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1163599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      кредитовые показатели </a:t>
            </a:r>
          </a:p>
          <a:p>
            <a:r>
              <a:rPr lang="ru-RU" sz="1200" dirty="0" smtClean="0"/>
              <a:t>счета 1 210 02 000 «Расчеты с </a:t>
            </a:r>
            <a:r>
              <a:rPr lang="ru-RU" sz="1200" dirty="0" err="1" smtClean="0"/>
              <a:t>финан-совым</a:t>
            </a:r>
            <a:r>
              <a:rPr lang="ru-RU" sz="1200" dirty="0" smtClean="0"/>
              <a:t> органом по   поступлениям в бюджет», сформированных на 1 января года, следующего за отчетным отражаются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     </a:t>
            </a:r>
            <a:r>
              <a:rPr lang="ru-RU" sz="1200" b="1" u="sng" dirty="0" smtClean="0"/>
              <a:t>в отрицательном значении </a:t>
            </a:r>
          </a:p>
          <a:p>
            <a:r>
              <a:rPr lang="ru-RU" sz="1200" dirty="0" smtClean="0"/>
              <a:t>                (со знаком «минус»)</a:t>
            </a:r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48" y="917009"/>
            <a:ext cx="578432" cy="47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658" y="4518756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3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01398" y="548680"/>
            <a:ext cx="8640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Справка по заключению счетов (ф.0503110)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848872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323528" y="4725144"/>
            <a:ext cx="8208912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1398" y="4835018"/>
            <a:ext cx="785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Проверьте </a:t>
            </a:r>
            <a:r>
              <a:rPr lang="ru-RU" dirty="0">
                <a:solidFill>
                  <a:schemeClr val="tx2"/>
                </a:solidFill>
              </a:rPr>
              <a:t>номера счетов аналитического учета </a:t>
            </a:r>
            <a:r>
              <a:rPr lang="ru-RU" dirty="0" smtClean="0">
                <a:solidFill>
                  <a:schemeClr val="tx2"/>
                </a:solidFill>
              </a:rPr>
              <a:t>счета 1 401 20 000 «Расходы текущего финансового года» </a:t>
            </a:r>
            <a:r>
              <a:rPr lang="ru-RU" b="1" dirty="0" smtClean="0">
                <a:solidFill>
                  <a:srgbClr val="C00000"/>
                </a:solidFill>
              </a:rPr>
              <a:t>на допустимость применения КОСГУ</a:t>
            </a:r>
            <a:r>
              <a:rPr lang="ru-RU" dirty="0" smtClean="0">
                <a:solidFill>
                  <a:schemeClr val="tx2"/>
                </a:solidFill>
              </a:rPr>
              <a:t> (24-26 разряды) в увязке с элементом </a:t>
            </a:r>
            <a:r>
              <a:rPr lang="ru-RU" b="1" dirty="0" smtClean="0">
                <a:solidFill>
                  <a:srgbClr val="C00000"/>
                </a:solidFill>
              </a:rPr>
              <a:t>вида расходов </a:t>
            </a:r>
            <a:r>
              <a:rPr lang="ru-RU" dirty="0" smtClean="0">
                <a:solidFill>
                  <a:schemeClr val="tx2"/>
                </a:solidFill>
              </a:rPr>
              <a:t>(15-17 разряды) согласно Приложению 5 к Указаниям №65н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3522" y="3985615"/>
            <a:ext cx="1015752" cy="876423"/>
            <a:chOff x="946032" y="1610842"/>
            <a:chExt cx="1295400" cy="1211580"/>
          </a:xfrm>
        </p:grpSpPr>
        <p:pic>
          <p:nvPicPr>
            <p:cNvPr id="17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Группа 17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047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01398" y="548680"/>
            <a:ext cx="8640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Справка по заключению счетов (ф.0503110)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8" y="1526575"/>
            <a:ext cx="7560840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80888" y="4838942"/>
            <a:ext cx="8395567" cy="1902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2301" y="4941168"/>
            <a:ext cx="785903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Не забудьте </a:t>
            </a:r>
            <a:r>
              <a:rPr lang="ru-RU" sz="1600" b="1" dirty="0">
                <a:solidFill>
                  <a:srgbClr val="C00000"/>
                </a:solidFill>
              </a:rPr>
              <a:t>выверить </a:t>
            </a:r>
            <a:r>
              <a:rPr lang="ru-RU" sz="1600" b="1" dirty="0" smtClean="0">
                <a:solidFill>
                  <a:srgbClr val="C00000"/>
                </a:solidFill>
              </a:rPr>
              <a:t>показатели ф.0503110 с ф.0503125</a:t>
            </a:r>
            <a:r>
              <a:rPr lang="ru-RU" sz="1600" dirty="0" smtClean="0">
                <a:solidFill>
                  <a:schemeClr val="tx2"/>
                </a:solidFill>
              </a:rPr>
              <a:t>, сформированным по счетам бюджетного учета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</a:t>
            </a:r>
            <a:r>
              <a:rPr lang="ru-RU" sz="1600" b="1" dirty="0">
                <a:solidFill>
                  <a:schemeClr val="tx2"/>
                </a:solidFill>
              </a:rPr>
              <a:t> 1 304 04 000 </a:t>
            </a:r>
            <a:r>
              <a:rPr lang="ru-RU" sz="1600" dirty="0">
                <a:solidFill>
                  <a:schemeClr val="tx2"/>
                </a:solidFill>
              </a:rPr>
              <a:t>"Внутриведомственные расчеты";</a:t>
            </a:r>
          </a:p>
          <a:p>
            <a:r>
              <a:rPr lang="ru-RU" sz="1600" dirty="0">
                <a:solidFill>
                  <a:schemeClr val="tx2"/>
                </a:solidFill>
              </a:rPr>
              <a:t>- </a:t>
            </a:r>
            <a:r>
              <a:rPr lang="ru-RU" sz="1600" b="1" dirty="0">
                <a:solidFill>
                  <a:schemeClr val="tx2"/>
                </a:solidFill>
              </a:rPr>
              <a:t>1 401 10 151 </a:t>
            </a:r>
            <a:r>
              <a:rPr lang="ru-RU" sz="1600" dirty="0">
                <a:solidFill>
                  <a:schemeClr val="tx2"/>
                </a:solidFill>
              </a:rPr>
              <a:t>"Доходы от поступлений от других бюджетов бюджетной системы Российской Федерации";</a:t>
            </a:r>
          </a:p>
          <a:p>
            <a:r>
              <a:rPr lang="ru-RU" sz="1600" dirty="0">
                <a:solidFill>
                  <a:schemeClr val="tx2"/>
                </a:solidFill>
              </a:rPr>
              <a:t>- </a:t>
            </a:r>
            <a:r>
              <a:rPr lang="ru-RU" sz="1600" b="1" dirty="0">
                <a:solidFill>
                  <a:schemeClr val="tx2"/>
                </a:solidFill>
              </a:rPr>
              <a:t>1 401 20 251 </a:t>
            </a:r>
            <a:r>
              <a:rPr lang="ru-RU" sz="1600" dirty="0">
                <a:solidFill>
                  <a:schemeClr val="tx2"/>
                </a:solidFill>
              </a:rPr>
              <a:t>"Расходы на перечисления другим бюджетам бюджетной системы Российской Федерации".</a:t>
            </a:r>
          </a:p>
          <a:p>
            <a:endParaRPr lang="ru-RU" dirty="0"/>
          </a:p>
          <a:p>
            <a:endParaRPr lang="ru-RU" dirty="0"/>
          </a:p>
          <a:p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93522" y="4064745"/>
            <a:ext cx="1015752" cy="876423"/>
            <a:chOff x="946032" y="1610842"/>
            <a:chExt cx="1295400" cy="1211580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Группа 11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633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01398" y="548680"/>
            <a:ext cx="8640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Справка по заключению счетов (ф.0503110, 0503710)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44824"/>
            <a:ext cx="8188755" cy="18775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47387" y="4005064"/>
            <a:ext cx="8208912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2326" y="4096632"/>
            <a:ext cx="785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Добавлен новый раздел 3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4813" y="4547977"/>
            <a:ext cx="6394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</a:rPr>
              <a:t>Дебет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0.401.10.131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Кредит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0.109.60.ХХХ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</a:rPr>
              <a:t>Дебет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0.401.10.131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Кредит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0.105.3(7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8).ХХХ (0.105.39.340)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22" y="3515578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7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83568" y="404664"/>
            <a:ext cx="8640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Отчет о движении денежных средств </a:t>
            </a:r>
          </a:p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(ф.0503123, 0503323, 0503723)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7" y="1444677"/>
            <a:ext cx="7920879" cy="420661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97445" y="5770548"/>
            <a:ext cx="8208912" cy="10284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2384" y="5850058"/>
            <a:ext cx="785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Новации в части КОСГУ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6152691"/>
            <a:ext cx="6394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Аналогичный период по сопоставимым показателям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(за 2018 год по детализированным позициям нет)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4048" y="2348880"/>
            <a:ext cx="79208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50" y="5276637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9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83568" y="404664"/>
            <a:ext cx="8640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Отчет о движении денежных средств </a:t>
            </a:r>
          </a:p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(ф.ф.0503123, 0503323, 0503723)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02" y="4937948"/>
            <a:ext cx="8013214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5093868"/>
            <a:ext cx="7629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При заполнении гр.5 «За аналогичный период прошлого финансового года»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не забудьте о корректировке сравнительных показателей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связи с исправлением ошибок прошлого года, связанных с некорректным применением КОСГУ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971159" cy="2664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175692" y="4226828"/>
            <a:ext cx="1015752" cy="876423"/>
            <a:chOff x="946032" y="1610842"/>
            <a:chExt cx="1295400" cy="1211580"/>
          </a:xfrm>
        </p:grpSpPr>
        <p:pic>
          <p:nvPicPr>
            <p:cNvPr id="13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Группа 13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83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83568" y="404664"/>
            <a:ext cx="8640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Отчет о движении денежных средств </a:t>
            </a:r>
          </a:p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(ф.0503123, 0503323)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344816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49102" y="4937948"/>
            <a:ext cx="7964448" cy="18034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013176"/>
            <a:ext cx="777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Поступления </a:t>
            </a:r>
            <a:r>
              <a:rPr lang="ru-RU" sz="1600" dirty="0">
                <a:solidFill>
                  <a:schemeClr val="tx2"/>
                </a:solidFill>
              </a:rPr>
              <a:t>от возвратов бюджетными и автономными учреждениями остатков субсидий на финансовое обеспечение выполнения ими </a:t>
            </a:r>
            <a:r>
              <a:rPr lang="ru-RU" sz="1600" dirty="0" err="1">
                <a:solidFill>
                  <a:schemeClr val="tx2"/>
                </a:solidFill>
              </a:rPr>
              <a:t>госзадания</a:t>
            </a:r>
            <a:r>
              <a:rPr lang="ru-RU" sz="1600" dirty="0">
                <a:solidFill>
                  <a:schemeClr val="tx2"/>
                </a:solidFill>
              </a:rPr>
              <a:t> прошлых лет, образовавшихся в связи с не достижением ими установленных </a:t>
            </a:r>
            <a:r>
              <a:rPr lang="ru-RU" sz="1600" dirty="0" err="1">
                <a:solidFill>
                  <a:schemeClr val="tx2"/>
                </a:solidFill>
              </a:rPr>
              <a:t>госзаданием</a:t>
            </a:r>
            <a:r>
              <a:rPr lang="ru-RU" sz="1600" dirty="0">
                <a:solidFill>
                  <a:schemeClr val="tx2"/>
                </a:solidFill>
              </a:rPr>
              <a:t> показателей в </a:t>
            </a:r>
            <a:r>
              <a:rPr lang="ru-RU" sz="1600" dirty="0" smtClean="0">
                <a:solidFill>
                  <a:schemeClr val="tx2"/>
                </a:solidFill>
              </a:rPr>
              <a:t>показатели разд.1 «Поступления» </a:t>
            </a:r>
            <a:r>
              <a:rPr lang="ru-RU" sz="1600" b="1" dirty="0" smtClean="0">
                <a:solidFill>
                  <a:srgbClr val="C00000"/>
                </a:solidFill>
              </a:rPr>
              <a:t>не включаются</a:t>
            </a:r>
            <a:r>
              <a:rPr lang="ru-RU" sz="1600" dirty="0" smtClean="0">
                <a:solidFill>
                  <a:schemeClr val="tx2"/>
                </a:solidFill>
              </a:rPr>
              <a:t>. Суммы таких поступлений отражаются у учредителя в Отчете (ф.0503123) в строке 421 раздела «Изменения остатков средств»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96" y="4422502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8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268760"/>
            <a:ext cx="1381062" cy="1952564"/>
            <a:chOff x="0" y="1557116"/>
            <a:chExt cx="1381062" cy="1952564"/>
          </a:xfrm>
        </p:grpSpPr>
        <p:sp>
          <p:nvSpPr>
            <p:cNvPr id="10" name="Полилиния 9"/>
            <p:cNvSpPr/>
            <p:nvPr/>
          </p:nvSpPr>
          <p:spPr>
            <a:xfrm>
              <a:off x="0" y="1557116"/>
              <a:ext cx="1381062" cy="1952564"/>
            </a:xfrm>
            <a:custGeom>
              <a:avLst/>
              <a:gdLst>
                <a:gd name="connsiteX0" fmla="*/ 404781 w 1381062"/>
                <a:gd name="connsiteY0" fmla="*/ 0 h 1952564"/>
                <a:gd name="connsiteX1" fmla="*/ 1381062 w 1381062"/>
                <a:gd name="connsiteY1" fmla="*/ 976282 h 1952564"/>
                <a:gd name="connsiteX2" fmla="*/ 404781 w 1381062"/>
                <a:gd name="connsiteY2" fmla="*/ 1952564 h 1952564"/>
                <a:gd name="connsiteX3" fmla="*/ 24768 w 1381062"/>
                <a:gd name="connsiteY3" fmla="*/ 1875843 h 1952564"/>
                <a:gd name="connsiteX4" fmla="*/ 0 w 1381062"/>
                <a:gd name="connsiteY4" fmla="*/ 1863912 h 1952564"/>
                <a:gd name="connsiteX5" fmla="*/ 0 w 1381062"/>
                <a:gd name="connsiteY5" fmla="*/ 88653 h 1952564"/>
                <a:gd name="connsiteX6" fmla="*/ 24768 w 1381062"/>
                <a:gd name="connsiteY6" fmla="*/ 76721 h 1952564"/>
                <a:gd name="connsiteX7" fmla="*/ 404781 w 1381062"/>
                <a:gd name="connsiteY7" fmla="*/ 0 h 195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1062" h="1952564">
                  <a:moveTo>
                    <a:pt x="404781" y="0"/>
                  </a:moveTo>
                  <a:cubicBezTo>
                    <a:pt x="943966" y="0"/>
                    <a:pt x="1381062" y="437096"/>
                    <a:pt x="1381062" y="976282"/>
                  </a:cubicBezTo>
                  <a:cubicBezTo>
                    <a:pt x="1381062" y="1515468"/>
                    <a:pt x="943966" y="1952564"/>
                    <a:pt x="404781" y="1952564"/>
                  </a:cubicBezTo>
                  <a:cubicBezTo>
                    <a:pt x="269985" y="1952564"/>
                    <a:pt x="141569" y="1925246"/>
                    <a:pt x="24768" y="1875843"/>
                  </a:cubicBezTo>
                  <a:lnTo>
                    <a:pt x="0" y="1863912"/>
                  </a:lnTo>
                  <a:lnTo>
                    <a:pt x="0" y="88653"/>
                  </a:lnTo>
                  <a:lnTo>
                    <a:pt x="24768" y="76721"/>
                  </a:lnTo>
                  <a:cubicBezTo>
                    <a:pt x="141569" y="27319"/>
                    <a:pt x="269985" y="0"/>
                    <a:pt x="40478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48" y="1557117"/>
              <a:ext cx="1239213" cy="1509934"/>
            </a:xfrm>
            <a:prstGeom prst="rect">
              <a:avLst/>
            </a:prstGeom>
          </p:spPr>
        </p:pic>
      </p:grpSp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83568" y="476672"/>
            <a:ext cx="8640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Возврат прошлых лет (ф.0503123, 0503323)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2909" y="1289477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Строка 071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– сумма показателей по коду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КОСГУ151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«Поступления от других бюджетов бюджетной системы Российской Федерации». Показатели по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возврату остатков межбюджетных трансфертов прошлых лет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(показатели по соответствующим аналитическим счетам счета 121002000 (21900000000000151 121002151, 21800000000000151 121002151)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 учитываются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;</a:t>
            </a:r>
          </a:p>
          <a:p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трока 120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– сумма показателей по коду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КОСГУ 180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«Прочие доходы». Показатели по возврату дебиторской задолженности прошлых лет в части показателей по доходам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от возврата остатков субсидий прошлых лет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предоставленных учреждениям, иным юридическим лицам (физическим лицам, производителям товаров, работ, услуг) –(показатели по соответствующим аналитическим счетам счета 121002000 (21800000000000180 121002180)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 учитываются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;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043608" y="332656"/>
            <a:ext cx="8640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по дебиторской и кредиторской задолженности (ф.0503169, 0503369, 0503769)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91" y="1561034"/>
            <a:ext cx="7496230" cy="28249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4728210"/>
            <a:ext cx="7496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Добавление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информации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по счетам 401.40, 401.60 в разрезе КОСГУ 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показатели, отраженные в графах 5–8 Сведений (ф.0503169)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не включаются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данные по счетам, предназначенным для отражения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ошибок прошлых лет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а также показатели изменения расчетов (дебиторской, кредиторской задолженности), сформированные в корреспонденции со счетами, предназначенными для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отражения ошибок прошлых лет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(при исправлении ошибок прошлых лет, выявленных в отчетном периоде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).</a:t>
            </a: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9366" y="4842162"/>
            <a:ext cx="7964448" cy="18034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41168"/>
            <a:ext cx="514533" cy="38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40609"/>
            <a:ext cx="514533" cy="385489"/>
          </a:xfrm>
          <a:prstGeom prst="rect">
            <a:avLst/>
          </a:prstGeom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36" y="4353559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9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062529" y="3901916"/>
            <a:ext cx="181108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 год</a:t>
            </a:r>
            <a:endParaRPr lang="ru-RU" altLang="ru-RU" sz="28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15105" y="1922345"/>
            <a:ext cx="8528895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975">
              <a:spcAft>
                <a:spcPts val="600"/>
              </a:spcAft>
              <a:buClr>
                <a:schemeClr val="accent6"/>
              </a:buClr>
            </a:pP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 </a:t>
            </a:r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Минфина России </a:t>
            </a: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30.11.2018 №244н «</a:t>
            </a:r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внесении изменений в </a:t>
            </a: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 МФ РФ №191н «Об утверждении Инструкции о порядке составления и представления годовой, квартальной и месячной отчетности об исполнении бюджетов бюджетной системы РФ» </a:t>
            </a: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endParaRPr lang="ru-RU" altLang="ru-RU" sz="14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r>
              <a:rPr lang="ru-RU" alt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 Минфина России от 30.11.2018 №243н «О внесении изменений в Приказ МФ РФ №33н «Об утверждении Инструкции о порядке составления, представления годовой, квартальной бухгалтерской отчетности государственных (муниципальных) бюджетных и автономных учреждений»</a:t>
            </a:r>
            <a:endParaRPr lang="ru-RU" altLang="ru-RU" sz="14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13"/>
          <p:cNvSpPr>
            <a:spLocks noChangeArrowheads="1"/>
          </p:cNvSpPr>
          <p:nvPr/>
        </p:nvSpPr>
        <p:spPr bwMode="auto">
          <a:xfrm>
            <a:off x="700700" y="556807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в НПА 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7" y="1952888"/>
            <a:ext cx="514533" cy="3854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7" y="2969582"/>
            <a:ext cx="514533" cy="385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6" y="5959567"/>
            <a:ext cx="514533" cy="3854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7" y="4657319"/>
            <a:ext cx="514533" cy="38548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15105" y="4523320"/>
            <a:ext cx="86423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975">
              <a:spcAft>
                <a:spcPts val="600"/>
              </a:spcAft>
              <a:buClr>
                <a:schemeClr val="accent6"/>
              </a:buClr>
            </a:pPr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 Минфина России от 08.06.2018 №132н «О Порядке формирования и применения кодов бюджетной классификации РФ, их структуру и принципы назначений» </a:t>
            </a: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с учетом изменений от 30.11.2018 Приказом МФ РФ №245н</a:t>
            </a: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</a:t>
            </a: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 Минфина России от 08.06.2018 №209н «О Порядке применения КОСГУ»</a:t>
            </a: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с учетом изменения от 30.11.2018 Приказом МФ РФ №246н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062529" y="1291140"/>
            <a:ext cx="181108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 год</a:t>
            </a:r>
            <a:endParaRPr lang="ru-RU" altLang="ru-RU" sz="28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87" y="6401893"/>
            <a:ext cx="233372" cy="23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62015"/>
            <a:ext cx="233372" cy="23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D:\Презентации\Соколов СВ ДБУКО\Свод смарт 2017\материалы\form mine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9" y="1174826"/>
            <a:ext cx="550355" cy="66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D:\Презентации\Соколов СВ ДБУКО\Свод смарт 2017\материалы\form mine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9" y="3835245"/>
            <a:ext cx="540945" cy="65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7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043608" y="332656"/>
            <a:ext cx="8640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по дебиторской и кредиторской задолженности (ф.ф.0503169, 0503769)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just"/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3647"/>
            <a:ext cx="7272808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67544" y="5157192"/>
            <a:ext cx="7856270" cy="14883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4953" y="5301208"/>
            <a:ext cx="72614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Проверьте </a:t>
            </a:r>
            <a:r>
              <a:rPr lang="ru-RU" b="1" dirty="0">
                <a:solidFill>
                  <a:srgbClr val="C00000"/>
                </a:solidFill>
              </a:rPr>
              <a:t>корректность формирования 1-17 разрядов</a:t>
            </a:r>
            <a:r>
              <a:rPr lang="ru-RU" dirty="0">
                <a:solidFill>
                  <a:schemeClr val="tx2"/>
                </a:solidFill>
              </a:rPr>
              <a:t> номера счета аналитического учета, отражаемого в графе 1, с учетом редакции Указаний N 65н, действующей в 2018 году по состоянию на отчетную дату.</a:t>
            </a: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62130" y="4440601"/>
            <a:ext cx="1015752" cy="876423"/>
            <a:chOff x="946032" y="1610842"/>
            <a:chExt cx="1295400" cy="1211580"/>
          </a:xfrm>
        </p:grpSpPr>
        <p:pic>
          <p:nvPicPr>
            <p:cNvPr id="16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20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043608" y="332656"/>
            <a:ext cx="8640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по дебиторской и кредиторской задолженности (ф.ф.0503169, 0503769)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just"/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6938"/>
            <a:ext cx="6768752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31057" y="5445225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Не </a:t>
            </a:r>
            <a:r>
              <a:rPr lang="ru-RU" b="1" dirty="0">
                <a:solidFill>
                  <a:srgbClr val="C00000"/>
                </a:solidFill>
              </a:rPr>
              <a:t>допускайте отрицательных остатков </a:t>
            </a:r>
            <a:r>
              <a:rPr lang="ru-RU" dirty="0">
                <a:solidFill>
                  <a:schemeClr val="tx2"/>
                </a:solidFill>
              </a:rPr>
              <a:t>по аналитическим счетам учета счетов 206 00 "Расчеты по выданным авансам", 302 00 "Расчеты по принятым обязательствам" и 304 00 "Прочие расчеты с кредиторами"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5301194"/>
            <a:ext cx="7856270" cy="14883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323181" y="4747158"/>
            <a:ext cx="1015752" cy="876423"/>
            <a:chOff x="946032" y="1610842"/>
            <a:chExt cx="1295400" cy="1211580"/>
          </a:xfrm>
        </p:grpSpPr>
        <p:pic>
          <p:nvPicPr>
            <p:cNvPr id="14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044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043608" y="332656"/>
            <a:ext cx="8640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по дебиторской и кредиторской задолженности (ф.ф.0503169, 0503769)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just"/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1340"/>
            <a:ext cx="6984776" cy="35818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23528" y="5157192"/>
            <a:ext cx="7924579" cy="1159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/>
                </a:solidFill>
              </a:rPr>
              <a:t>Обратите внимание - в графе 2 показатели по счету 1 209 30 000 "Расчеты по компенсации затрат", в </a:t>
            </a:r>
            <a:r>
              <a:rPr lang="ru-RU" dirty="0" smtClean="0">
                <a:solidFill>
                  <a:schemeClr val="tx2"/>
                </a:solidFill>
              </a:rPr>
              <a:t>1-17 разряда номера счета аналитического учета которого указаны кодов КРБ, не допускаются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79512" y="4393301"/>
            <a:ext cx="1015752" cy="876423"/>
            <a:chOff x="946032" y="1610842"/>
            <a:chExt cx="1295400" cy="1211580"/>
          </a:xfrm>
        </p:grpSpPr>
        <p:pic>
          <p:nvPicPr>
            <p:cNvPr id="13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Группа 13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589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043608" y="332656"/>
            <a:ext cx="8640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об исполнении бюджета (ф.0503164)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480716"/>
            <a:ext cx="7384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Показатель гр.6 «Процент исполнения» рассчитывается при  ненулевом значении гр.3 и указывается в процентах (гр.5/гр.3*100)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При наличии по соответствующей строке в одной из граф 3 или 5 отрицательного значения, показатель гр.6 не рассчитывается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Пояснения отклонений (гр.7) указываются обособленно в части возвратов доходов из бюджета (поступления доходов в бюджет)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6931" y="4639263"/>
            <a:ext cx="74888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Проверьте соответствие показателей строк 010 и 200 Сведений (ф. 0503164) и показателей строк 010 и 200 Отчета (ф. 0503127).</a:t>
            </a:r>
          </a:p>
          <a:p>
            <a:pPr algn="just"/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Обратите </a:t>
            </a:r>
            <a:r>
              <a:rPr lang="ru-RU" dirty="0">
                <a:solidFill>
                  <a:schemeClr val="tx2"/>
                </a:solidFill>
              </a:rPr>
              <a:t>внимание - несоответствие итоговых строк плановых назначений по расходам ф. 0503127 и ф. 0503164 не допускается.</a:t>
            </a: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4437112"/>
            <a:ext cx="8064895" cy="18735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23528" y="3789040"/>
            <a:ext cx="1015752" cy="876423"/>
            <a:chOff x="946032" y="1610842"/>
            <a:chExt cx="1295400" cy="1211580"/>
          </a:xfrm>
        </p:grpSpPr>
        <p:pic>
          <p:nvPicPr>
            <p:cNvPr id="19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  <p:pic>
        <p:nvPicPr>
          <p:cNvPr id="23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9" y="1480716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9" y="2363216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27" y="3164552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1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816" y="2835924"/>
            <a:ext cx="3261025" cy="2335804"/>
          </a:xfrm>
          <a:prstGeom prst="rect">
            <a:avLst/>
          </a:prstGeom>
        </p:spPr>
      </p:pic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755576" y="548680"/>
            <a:ext cx="8640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err="1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Автозаполнение</a:t>
            </a: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формы ф.0503164, 0503364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1471731"/>
            <a:ext cx="540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ф</a:t>
            </a:r>
            <a:r>
              <a:rPr lang="ru-RU" sz="2400" b="1" dirty="0" smtClean="0">
                <a:solidFill>
                  <a:srgbClr val="0070C0"/>
                </a:solidFill>
              </a:rPr>
              <a:t>.0503127           ф.0503164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ф</a:t>
            </a:r>
            <a:r>
              <a:rPr lang="ru-RU" sz="2400" b="1" dirty="0" smtClean="0">
                <a:solidFill>
                  <a:srgbClr val="0070C0"/>
                </a:solidFill>
              </a:rPr>
              <a:t>.0503317           ф.0503364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608681" y="2245300"/>
            <a:ext cx="532817" cy="28299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608681" y="1530895"/>
            <a:ext cx="523159" cy="28147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2914" y="5431351"/>
            <a:ext cx="7488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Необходимо довести до ГРБС, ФО МО в каком виде формировать Сведения об исполнении бюджета (0503164, 0503364)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1520" y="5229200"/>
            <a:ext cx="7920880" cy="1068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79511" y="4581128"/>
            <a:ext cx="1015752" cy="876423"/>
            <a:chOff x="946032" y="1610842"/>
            <a:chExt cx="1295400" cy="1211580"/>
          </a:xfrm>
        </p:grpSpPr>
        <p:pic>
          <p:nvPicPr>
            <p:cNvPr id="29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Группа 29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2948" y="1530896"/>
            <a:ext cx="3513894" cy="19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548680"/>
            <a:ext cx="8640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об исполнении судебных решений (ф.0503296)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61796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17254" y="5157192"/>
            <a:ext cx="777212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Обратите </a:t>
            </a:r>
            <a:r>
              <a:rPr lang="ru-RU" sz="1600" dirty="0">
                <a:solidFill>
                  <a:schemeClr val="tx2"/>
                </a:solidFill>
              </a:rPr>
              <a:t>внимание - информация об исполнительном документе в ф. 0503296 отражается только после передачи его в финансовый орган по месту открытия лицевого счета получателя бюджетных </a:t>
            </a:r>
            <a:r>
              <a:rPr lang="ru-RU" sz="1600" dirty="0" smtClean="0">
                <a:solidFill>
                  <a:schemeClr val="tx2"/>
                </a:solidFill>
              </a:rPr>
              <a:t>средств.</a:t>
            </a:r>
          </a:p>
          <a:p>
            <a:pPr algn="just"/>
            <a:endParaRPr lang="ru-RU" sz="1600" dirty="0" smtClean="0">
              <a:solidFill>
                <a:schemeClr val="tx2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Не </a:t>
            </a:r>
            <a:r>
              <a:rPr lang="ru-RU" sz="1600" dirty="0">
                <a:solidFill>
                  <a:schemeClr val="tx2"/>
                </a:solidFill>
              </a:rPr>
              <a:t>забудьте детализировать показатели графы 8 Сведений в Справочной таблице.</a:t>
            </a:r>
          </a:p>
          <a:p>
            <a:pPr algn="just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504" y="5141766"/>
            <a:ext cx="8328260" cy="17162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3" y="5268046"/>
            <a:ext cx="514533" cy="385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9" y="6165304"/>
            <a:ext cx="514533" cy="385489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198598" y="4391623"/>
            <a:ext cx="1015752" cy="876423"/>
            <a:chOff x="946032" y="1610842"/>
            <a:chExt cx="1295400" cy="1211580"/>
          </a:xfrm>
        </p:grpSpPr>
        <p:pic>
          <p:nvPicPr>
            <p:cNvPr id="29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Группа 29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605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548680"/>
            <a:ext cx="8640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об исполнении судебных решений (ф.0503296)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16824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67544" y="5445224"/>
            <a:ext cx="7458267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/>
                </a:solidFill>
              </a:rPr>
              <a:t>Показатели со знаком «минус» допускаются </a:t>
            </a:r>
            <a:r>
              <a:rPr lang="ru-RU" b="1" dirty="0" smtClean="0">
                <a:solidFill>
                  <a:srgbClr val="C00000"/>
                </a:solidFill>
              </a:rPr>
              <a:t>только в гр.7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56991"/>
            <a:ext cx="828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548680"/>
            <a:ext cx="8640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Баланс и Справка к балансу (ф.0503130, 0503730)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040" y="1368087"/>
            <a:ext cx="86409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Баланс </a:t>
            </a:r>
            <a:r>
              <a:rPr lang="ru-RU" sz="1400" dirty="0">
                <a:solidFill>
                  <a:schemeClr val="tx2"/>
                </a:solidFill>
              </a:rPr>
              <a:t>приведен в соответствие с Планом </a:t>
            </a:r>
            <a:r>
              <a:rPr lang="ru-RU" sz="1400" dirty="0" smtClean="0">
                <a:solidFill>
                  <a:schemeClr val="tx2"/>
                </a:solidFill>
              </a:rPr>
              <a:t>счетов: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- добавлены </a:t>
            </a:r>
            <a:r>
              <a:rPr lang="ru-RU" sz="1400" dirty="0">
                <a:solidFill>
                  <a:schemeClr val="tx2"/>
                </a:solidFill>
              </a:rPr>
              <a:t>строки для отражения данных по счетам 111 00 </a:t>
            </a:r>
            <a:r>
              <a:rPr lang="ru-RU" sz="1400" dirty="0" smtClean="0">
                <a:solidFill>
                  <a:schemeClr val="tx2"/>
                </a:solidFill>
              </a:rPr>
              <a:t>и </a:t>
            </a:r>
            <a:r>
              <a:rPr lang="ru-RU" sz="1400" dirty="0">
                <a:solidFill>
                  <a:schemeClr val="tx2"/>
                </a:solidFill>
              </a:rPr>
              <a:t>114 </a:t>
            </a:r>
            <a:r>
              <a:rPr lang="ru-RU" sz="1400" dirty="0" smtClean="0">
                <a:solidFill>
                  <a:schemeClr val="tx2"/>
                </a:solidFill>
              </a:rPr>
              <a:t>00;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- исключены строки, в которых ранее отражались показатели счетов учета имущества в </a:t>
            </a:r>
            <a:r>
              <a:rPr lang="ru-RU" sz="1400" dirty="0" smtClean="0">
                <a:solidFill>
                  <a:schemeClr val="tx2"/>
                </a:solidFill>
              </a:rPr>
              <a:t>лизинге</a:t>
            </a:r>
            <a:endParaRPr lang="ru-RU" sz="1400" dirty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Исключена </a:t>
            </a:r>
            <a:r>
              <a:rPr lang="ru-RU" sz="1400" dirty="0">
                <a:solidFill>
                  <a:schemeClr val="tx2"/>
                </a:solidFill>
              </a:rPr>
              <a:t>детализация строки 010 "Нефинансовые </a:t>
            </a:r>
            <a:r>
              <a:rPr lang="ru-RU" sz="1400" dirty="0" smtClean="0">
                <a:solidFill>
                  <a:schemeClr val="tx2"/>
                </a:solidFill>
              </a:rPr>
              <a:t>активы«</a:t>
            </a: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Все </a:t>
            </a:r>
            <a:r>
              <a:rPr lang="ru-RU" sz="1400" dirty="0">
                <a:solidFill>
                  <a:schemeClr val="tx2"/>
                </a:solidFill>
              </a:rPr>
              <a:t>активы и обязательства </a:t>
            </a:r>
            <a:r>
              <a:rPr lang="ru-RU" sz="1400" dirty="0" smtClean="0">
                <a:solidFill>
                  <a:schemeClr val="tx2"/>
                </a:solidFill>
              </a:rPr>
              <a:t>детализированы </a:t>
            </a:r>
            <a:r>
              <a:rPr lang="ru-RU" sz="1400" dirty="0">
                <a:solidFill>
                  <a:schemeClr val="tx2"/>
                </a:solidFill>
              </a:rPr>
              <a:t>на долгосрочные (</a:t>
            </a:r>
            <a:r>
              <a:rPr lang="ru-RU" sz="1400" dirty="0" err="1">
                <a:solidFill>
                  <a:schemeClr val="tx2"/>
                </a:solidFill>
              </a:rPr>
              <a:t>внеоборотные</a:t>
            </a:r>
            <a:r>
              <a:rPr lang="ru-RU" sz="1400" dirty="0">
                <a:solidFill>
                  <a:schemeClr val="tx2"/>
                </a:solidFill>
              </a:rPr>
              <a:t>) и краткосрочные (оборотные</a:t>
            </a:r>
            <a:r>
              <a:rPr lang="ru-RU" sz="1400" dirty="0" smtClean="0">
                <a:solidFill>
                  <a:schemeClr val="tx2"/>
                </a:solidFill>
              </a:rPr>
              <a:t>)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Показатель </a:t>
            </a:r>
            <a:r>
              <a:rPr lang="ru-RU" sz="1400" dirty="0">
                <a:solidFill>
                  <a:schemeClr val="tx2"/>
                </a:solidFill>
              </a:rPr>
              <a:t>дебиторской задолженности по доходам будет отражаться в сумме дебетовых остатков по счетам 205 00 и 209 00 по строке </a:t>
            </a:r>
            <a:r>
              <a:rPr lang="ru-RU" sz="1400" dirty="0" smtClean="0">
                <a:solidFill>
                  <a:schemeClr val="tx2"/>
                </a:solidFill>
              </a:rPr>
              <a:t>250</a:t>
            </a:r>
            <a:endParaRPr lang="ru-RU" sz="1400" dirty="0">
              <a:solidFill>
                <a:schemeClr val="tx2"/>
              </a:solidFill>
            </a:endParaRPr>
          </a:p>
          <a:p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Показатель </a:t>
            </a:r>
            <a:r>
              <a:rPr lang="ru-RU" sz="1400" dirty="0">
                <a:solidFill>
                  <a:schemeClr val="tx2"/>
                </a:solidFill>
              </a:rPr>
              <a:t>дебиторской задолженности по расходам также отражается в сумме дебетовых остатков по счетам 206 00, 208 00, 303 00 - по строке </a:t>
            </a:r>
            <a:r>
              <a:rPr lang="ru-RU" sz="1400" dirty="0" smtClean="0">
                <a:solidFill>
                  <a:schemeClr val="tx2"/>
                </a:solidFill>
              </a:rPr>
              <a:t>260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Показатель </a:t>
            </a:r>
            <a:r>
              <a:rPr lang="ru-RU" sz="1400" dirty="0">
                <a:solidFill>
                  <a:schemeClr val="tx2"/>
                </a:solidFill>
              </a:rPr>
              <a:t>расходов будущих периодов по счету 401 50 исключен из раздела "Финансовый результат" пассива и перенесен в </a:t>
            </a:r>
            <a:r>
              <a:rPr lang="ru-RU" sz="1400" dirty="0" smtClean="0">
                <a:solidFill>
                  <a:schemeClr val="tx2"/>
                </a:solidFill>
              </a:rPr>
              <a:t>актив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Показатели </a:t>
            </a:r>
            <a:r>
              <a:rPr lang="ru-RU" sz="1400" dirty="0">
                <a:solidFill>
                  <a:schemeClr val="tx2"/>
                </a:solidFill>
              </a:rPr>
              <a:t>счетов 401 40 и 401 60 также исключены из раздела "Финансовый результат" </a:t>
            </a:r>
            <a:r>
              <a:rPr lang="ru-RU" sz="1400" dirty="0" smtClean="0">
                <a:solidFill>
                  <a:schemeClr val="tx2"/>
                </a:solidFill>
              </a:rPr>
              <a:t>в раздел </a:t>
            </a:r>
            <a:r>
              <a:rPr lang="ru-RU" sz="1400" dirty="0">
                <a:solidFill>
                  <a:schemeClr val="tx2"/>
                </a:solidFill>
              </a:rPr>
              <a:t>"Обязательства</a:t>
            </a:r>
            <a:r>
              <a:rPr lang="ru-RU" sz="1400" dirty="0" smtClean="0">
                <a:solidFill>
                  <a:schemeClr val="tx2"/>
                </a:solidFill>
              </a:rPr>
              <a:t>"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В </a:t>
            </a:r>
            <a:r>
              <a:rPr lang="ru-RU" sz="1400" dirty="0">
                <a:solidFill>
                  <a:schemeClr val="tx2"/>
                </a:solidFill>
              </a:rPr>
              <a:t>Балансе ф. 0503730 показатель расчетов с учредителем по счету 210 06 перенесен из актива в </a:t>
            </a:r>
            <a:r>
              <a:rPr lang="ru-RU" sz="1400" dirty="0" smtClean="0">
                <a:solidFill>
                  <a:schemeClr val="tx2"/>
                </a:solidFill>
              </a:rPr>
              <a:t>пассив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12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7" y="3217282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7" y="2656690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7" y="2125633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7" y="1337816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1" y="5915574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7" y="5241001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7" y="4566428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7" y="3891855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1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548680"/>
            <a:ext cx="8640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Баланс и Справка к балансу (ф.0503130, 0503730)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724" y="1141157"/>
            <a:ext cx="5688632" cy="292454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29407" y="4181127"/>
            <a:ext cx="8424936" cy="26642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2"/>
                </a:solidFill>
              </a:rPr>
              <a:t>Не забывайте "развернуть" сальдо </a:t>
            </a:r>
            <a:r>
              <a:rPr lang="ru-RU" sz="1600" dirty="0" smtClean="0">
                <a:solidFill>
                  <a:schemeClr val="tx2"/>
                </a:solidFill>
              </a:rPr>
              <a:t>по счетам 205 00, 208 00, 209 00 и 303 00 при </a:t>
            </a:r>
            <a:r>
              <a:rPr lang="ru-RU" sz="1600" dirty="0">
                <a:solidFill>
                  <a:schemeClr val="tx2"/>
                </a:solidFill>
              </a:rPr>
              <a:t>наличии одновременно и кредиторской и дебиторской задолженности. Даже в случае дебетового сальдо в целом по синтетическому счету, но при наличии кредиторской задолженности по расчетам с отдельными контрагентами суммы дебиторской задолженности отражаются по соответствующим строкам в Активе, а кредиторской - по соответствующим строкам в Пассиве Баланса (ф. 0503130).</a:t>
            </a:r>
          </a:p>
          <a:p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Убедитесь</a:t>
            </a:r>
            <a:r>
              <a:rPr lang="ru-RU" sz="1600" dirty="0">
                <a:solidFill>
                  <a:schemeClr val="tx2"/>
                </a:solidFill>
              </a:rPr>
              <a:t>, что по графам 4 и 7 "Средства во временном распоряжении показатели" заполнены только в допустимых строках - 200, 201, 430, 431, 250, 260. Показатели в иных строках Баланса (ф. 0503130) допускаются по согласованию с </a:t>
            </a:r>
            <a:r>
              <a:rPr lang="ru-RU" sz="1600" dirty="0" err="1">
                <a:solidFill>
                  <a:schemeClr val="tx2"/>
                </a:solidFill>
              </a:rPr>
              <a:t>финорганом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17" y="4203771"/>
            <a:ext cx="514533" cy="38548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50424" y="3327348"/>
            <a:ext cx="1015752" cy="876423"/>
            <a:chOff x="946032" y="1610842"/>
            <a:chExt cx="1295400" cy="1211580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Группа 11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7" y="5733256"/>
            <a:ext cx="514533" cy="3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548680"/>
            <a:ext cx="8640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Баланс и Справка к балансу (ф.0503130, 0503730)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848872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5373216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Проверьте Справку к Балансу (ф. 0503130) на наличие отрицательных показателей - по общему правилу показатель </a:t>
            </a:r>
            <a:r>
              <a:rPr lang="ru-RU" sz="1400" b="1" dirty="0">
                <a:solidFill>
                  <a:srgbClr val="C00000"/>
                </a:solidFill>
              </a:rPr>
              <a:t>со знаком "минус" не допускаются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b="1" u="sng" dirty="0" smtClean="0">
                <a:solidFill>
                  <a:schemeClr val="tx2"/>
                </a:solidFill>
              </a:rPr>
              <a:t>Исключения</a:t>
            </a:r>
            <a:r>
              <a:rPr lang="ru-RU" sz="1400" b="1" u="sng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стр.171 и стр. 181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5269995"/>
            <a:ext cx="8265716" cy="8736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2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40965" y="4496793"/>
            <a:ext cx="1015752" cy="876423"/>
            <a:chOff x="946032" y="1610842"/>
            <a:chExt cx="1295400" cy="1211580"/>
          </a:xfrm>
        </p:grpSpPr>
        <p:pic>
          <p:nvPicPr>
            <p:cNvPr id="19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925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12776"/>
            <a:ext cx="3096344" cy="3096344"/>
          </a:xfrm>
          <a:prstGeom prst="rect">
            <a:avLst/>
          </a:prstGeom>
        </p:spPr>
      </p:pic>
      <p:sp>
        <p:nvSpPr>
          <p:cNvPr id="21" name="Прямоугольник 13"/>
          <p:cNvSpPr>
            <a:spLocks noChangeArrowheads="1"/>
          </p:cNvSpPr>
          <p:nvPr/>
        </p:nvSpPr>
        <p:spPr bwMode="auto">
          <a:xfrm>
            <a:off x="700700" y="556807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Контрольные соотношения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23528" y="1412776"/>
            <a:ext cx="8138787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975">
              <a:spcAft>
                <a:spcPts val="600"/>
              </a:spcAft>
              <a:buClr>
                <a:schemeClr val="accent6"/>
              </a:buClr>
            </a:pP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 контрольных соотношений на официальном сайте Федерального казначейства</a:t>
            </a: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Документы -</a:t>
            </a:r>
            <a:r>
              <a:rPr lang="en-US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 </a:t>
            </a: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Учет и отчетность</a:t>
            </a: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endParaRPr lang="ru-RU" sz="1400" b="1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r>
              <a:rPr lang="en-US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</a:t>
            </a:r>
            <a:r>
              <a:rPr lang="en-US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://www.roskazna.ru/dokumenty/byudzhetnyy-uchet-i-otchetnost</a:t>
            </a:r>
            <a:r>
              <a:rPr lang="en-US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/</a:t>
            </a:r>
            <a:endParaRPr lang="ru-RU" sz="1400" b="1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endParaRPr lang="ru-RU" sz="14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r>
              <a:rPr lang="ru-RU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Тип ошибки</a:t>
            </a: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endParaRPr lang="ru-RU" sz="1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</a:rPr>
              <a:t>- Б - блокирующий </a:t>
            </a:r>
            <a:r>
              <a:rPr lang="ru-RU" sz="1400" dirty="0">
                <a:solidFill>
                  <a:schemeClr val="tx2"/>
                </a:solidFill>
              </a:rPr>
              <a:t>- это значит, что представление отчетности 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                                 при </a:t>
            </a:r>
            <a:r>
              <a:rPr lang="ru-RU" sz="1400" dirty="0">
                <a:solidFill>
                  <a:schemeClr val="tx2"/>
                </a:solidFill>
              </a:rPr>
              <a:t>наличии такой ошибки невозможно</a:t>
            </a:r>
            <a:r>
              <a:rPr lang="ru-RU" sz="1400" dirty="0" smtClean="0">
                <a:solidFill>
                  <a:schemeClr val="tx2"/>
                </a:solidFill>
              </a:rPr>
              <a:t>;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b="1" dirty="0">
                <a:solidFill>
                  <a:srgbClr val="00B050"/>
                </a:solidFill>
              </a:rPr>
              <a:t>- П - предупреждающий </a:t>
            </a:r>
            <a:r>
              <a:rPr lang="ru-RU" sz="1400" dirty="0">
                <a:solidFill>
                  <a:schemeClr val="tx2"/>
                </a:solidFill>
              </a:rPr>
              <a:t>- означает, что представление отчетности возможно, 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	</a:t>
            </a:r>
            <a:r>
              <a:rPr lang="ru-RU" sz="1400" dirty="0" smtClean="0">
                <a:solidFill>
                  <a:schemeClr val="tx2"/>
                </a:solidFill>
              </a:rPr>
              <a:t>                             но </a:t>
            </a:r>
            <a:r>
              <a:rPr lang="ru-RU" sz="1400" dirty="0">
                <a:solidFill>
                  <a:schemeClr val="tx2"/>
                </a:solidFill>
              </a:rPr>
              <a:t>выявленные ошибки контроля подлежат раскрытию 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                                                в </a:t>
            </a:r>
            <a:r>
              <a:rPr lang="ru-RU" sz="1400" dirty="0">
                <a:solidFill>
                  <a:schemeClr val="tx2"/>
                </a:solidFill>
              </a:rPr>
              <a:t>текстовой части Пояснительной записки.</a:t>
            </a: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endParaRPr lang="ru-RU" sz="1400" b="1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54435" y="5157192"/>
            <a:ext cx="81387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975">
              <a:spcAft>
                <a:spcPts val="600"/>
              </a:spcAft>
              <a:buClr>
                <a:schemeClr val="accent6"/>
              </a:buClr>
            </a:pP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к форматам файлов </a:t>
            </a: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-</a:t>
            </a:r>
            <a:r>
              <a:rPr lang="en-US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 </a:t>
            </a:r>
            <a:r>
              <a:rPr lang="ru-RU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Документы </a:t>
            </a: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endParaRPr lang="ru-RU" sz="14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r>
              <a:rPr lang="en-US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http://www.roskazna.ru/gis/dokumenty</a:t>
            </a:r>
            <a:r>
              <a:rPr lang="en-US" sz="14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/</a:t>
            </a:r>
            <a:endParaRPr lang="ru-RU" sz="1400" b="1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975">
              <a:spcAft>
                <a:spcPts val="600"/>
              </a:spcAft>
              <a:buClr>
                <a:schemeClr val="accent6"/>
              </a:buClr>
            </a:pPr>
            <a:endParaRPr lang="ru-RU" sz="1400" b="1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404664"/>
            <a:ext cx="8640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об изменении остатков валюты баланса  (ф.0503173, 0503373, 0503773)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9546" y="1351086"/>
            <a:ext cx="7380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Объекты учета, которые с 2018 года учитываются по новым правилам в связи с переходом на применение федеральных стандартов</a:t>
            </a:r>
            <a:r>
              <a:rPr lang="ru-RU" sz="1600" b="1" dirty="0" smtClean="0">
                <a:solidFill>
                  <a:schemeClr val="tx2"/>
                </a:solidFill>
              </a:rPr>
              <a:t>:</a:t>
            </a:r>
          </a:p>
          <a:p>
            <a:endParaRPr lang="ru-RU" sz="1600" b="1" dirty="0">
              <a:solidFill>
                <a:schemeClr val="tx2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>- сооружения;</a:t>
            </a:r>
          </a:p>
          <a:p>
            <a:r>
              <a:rPr lang="ru-RU" sz="1600" dirty="0">
                <a:solidFill>
                  <a:schemeClr val="tx2"/>
                </a:solidFill>
              </a:rPr>
              <a:t>- библиотечный фонд;</a:t>
            </a:r>
          </a:p>
          <a:p>
            <a:r>
              <a:rPr lang="ru-RU" sz="1600" dirty="0">
                <a:solidFill>
                  <a:schemeClr val="tx2"/>
                </a:solidFill>
              </a:rPr>
              <a:t>- инвестиционная недвижимость;</a:t>
            </a:r>
          </a:p>
          <a:p>
            <a:r>
              <a:rPr lang="ru-RU" sz="1600" dirty="0">
                <a:solidFill>
                  <a:schemeClr val="tx2"/>
                </a:solidFill>
              </a:rPr>
              <a:t>- животные и растение, включая многолетние насаждения;</a:t>
            </a:r>
          </a:p>
          <a:p>
            <a:r>
              <a:rPr lang="ru-RU" sz="1600" dirty="0">
                <a:solidFill>
                  <a:schemeClr val="tx2"/>
                </a:solidFill>
              </a:rPr>
              <a:t>- имущество, полученное в лизинг;</a:t>
            </a:r>
          </a:p>
          <a:p>
            <a:r>
              <a:rPr lang="ru-RU" sz="1600" dirty="0">
                <a:solidFill>
                  <a:schemeClr val="tx2"/>
                </a:solidFill>
              </a:rPr>
              <a:t>- имущество в концессии;</a:t>
            </a:r>
          </a:p>
          <a:p>
            <a:r>
              <a:rPr lang="ru-RU" sz="1600" dirty="0">
                <a:solidFill>
                  <a:schemeClr val="tx2"/>
                </a:solidFill>
              </a:rPr>
              <a:t>- имущество, которое было учтено на балансе, но не является активом;</a:t>
            </a:r>
          </a:p>
          <a:p>
            <a:r>
              <a:rPr lang="ru-RU" sz="1600" dirty="0">
                <a:solidFill>
                  <a:schemeClr val="tx2"/>
                </a:solidFill>
              </a:rPr>
              <a:t>- входящие остатки арендатора при операционной аренде;</a:t>
            </a:r>
          </a:p>
          <a:p>
            <a:r>
              <a:rPr lang="ru-RU" sz="1600" dirty="0">
                <a:solidFill>
                  <a:schemeClr val="tx2"/>
                </a:solidFill>
              </a:rPr>
              <a:t>- входящие остатки ссудополучателя по договорам безвозмездного пользования (операционной аренде);</a:t>
            </a:r>
          </a:p>
          <a:p>
            <a:r>
              <a:rPr lang="ru-RU" sz="1600" dirty="0">
                <a:solidFill>
                  <a:schemeClr val="tx2"/>
                </a:solidFill>
              </a:rPr>
              <a:t>- входящие остатки арендодателя по договору операционной аренды;</a:t>
            </a:r>
          </a:p>
          <a:p>
            <a:r>
              <a:rPr lang="ru-RU" sz="1600" dirty="0">
                <a:solidFill>
                  <a:schemeClr val="tx2"/>
                </a:solidFill>
              </a:rPr>
              <a:t>- входящие остаткам ссудодателя по договорам безвозмездного пользования (операционной аренде);</a:t>
            </a:r>
          </a:p>
          <a:p>
            <a:r>
              <a:rPr lang="ru-RU" sz="1600" dirty="0">
                <a:solidFill>
                  <a:schemeClr val="tx2"/>
                </a:solidFill>
              </a:rPr>
              <a:t>- объекты учета в рамках </a:t>
            </a:r>
            <a:r>
              <a:rPr lang="ru-RU" sz="1600" dirty="0" err="1">
                <a:solidFill>
                  <a:schemeClr val="tx2"/>
                </a:solidFill>
              </a:rPr>
              <a:t>неоперационной</a:t>
            </a:r>
            <a:r>
              <a:rPr lang="ru-RU" sz="1600" dirty="0">
                <a:solidFill>
                  <a:schemeClr val="tx2"/>
                </a:solidFill>
              </a:rPr>
              <a:t> (финансовой) аренды.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9386" y="1267501"/>
            <a:ext cx="1971675" cy="5067300"/>
            <a:chOff x="480084" y="1264011"/>
            <a:chExt cx="1971675" cy="50673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780247" y="1264011"/>
              <a:ext cx="247650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Aft>
                  <a:spcPts val="600"/>
                </a:spcAft>
                <a:buClr>
                  <a:srgbClr val="0070C0"/>
                </a:buClr>
                <a:defRPr/>
              </a:pPr>
              <a:r>
                <a:rPr lang="ru-RU" b="1" dirty="0">
                  <a:solidFill>
                    <a:srgbClr val="4040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b="1" cap="all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67547" y="5151799"/>
              <a:ext cx="247650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Aft>
                  <a:spcPts val="600"/>
                </a:spcAft>
                <a:buClr>
                  <a:srgbClr val="0070C0"/>
                </a:buClr>
                <a:defRPr/>
              </a:pPr>
              <a:r>
                <a:rPr lang="ru-RU" b="1" dirty="0">
                  <a:solidFill>
                    <a:srgbClr val="4040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b="1" cap="all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84" y="2837224"/>
              <a:ext cx="1746250" cy="349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Группа 9"/>
            <p:cNvGrpSpPr>
              <a:grpSpLocks/>
            </p:cNvGrpSpPr>
            <p:nvPr/>
          </p:nvGrpSpPr>
          <p:grpSpPr bwMode="auto">
            <a:xfrm>
              <a:off x="1053172" y="1325924"/>
              <a:ext cx="1398587" cy="1511300"/>
              <a:chOff x="261938" y="1196975"/>
              <a:chExt cx="1398438" cy="1511945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900045" y="1196975"/>
                <a:ext cx="247624" cy="370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>
                  <a:spcAft>
                    <a:spcPts val="600"/>
                  </a:spcAft>
                  <a:buClr>
                    <a:srgbClr val="0070C0"/>
                  </a:buClr>
                  <a:defRPr/>
                </a:pPr>
                <a:r>
                  <a:rPr lang="ru-RU" b="1" dirty="0">
                    <a:solidFill>
                      <a:srgbClr val="40404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b="1" cap="all" dirty="0">
                  <a:solidFill>
                    <a:srgbClr val="40404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25" name="Picture 6" descr="D:\Презентации\Сухарев Ростислав ДБУКО\материалы\functional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938" y="1310482"/>
                <a:ext cx="1398438" cy="13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0" descr="D:\Презентации\Никитин Андрей ДПАИБ\Васильевские чтения\материалы\рубль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1611909"/>
                <a:ext cx="448939" cy="448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7" name="Скругленный прямоугольник 26"/>
          <p:cNvSpPr/>
          <p:nvPr/>
        </p:nvSpPr>
        <p:spPr>
          <a:xfrm>
            <a:off x="2129546" y="5939713"/>
            <a:ext cx="5849205" cy="8736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</a:rPr>
              <a:t>Операции по формированию входящих остатков по этим объектам отражаются в корреспонденции со счетом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0 401 30 000 и относятся к операциям </a:t>
            </a:r>
            <a:r>
              <a:rPr lang="ru-RU" sz="1600" dirty="0" err="1" smtClean="0">
                <a:solidFill>
                  <a:srgbClr val="C00000"/>
                </a:solidFill>
              </a:rPr>
              <a:t>межотчетного</a:t>
            </a:r>
            <a:r>
              <a:rPr lang="ru-RU" sz="1600" dirty="0" smtClean="0">
                <a:solidFill>
                  <a:srgbClr val="C00000"/>
                </a:solidFill>
              </a:rPr>
              <a:t> периода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404664"/>
            <a:ext cx="8640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об изменении остатков валюты баланса  (ф.0503173, 0503373, 0503773)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70080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Показатели </a:t>
            </a:r>
            <a:r>
              <a:rPr lang="ru-RU" dirty="0">
                <a:solidFill>
                  <a:schemeClr val="tx2"/>
                </a:solidFill>
              </a:rPr>
              <a:t>изменения валюты баланса необходимо отражать в соответствующих графах в зависимости от причины таких изменений.</a:t>
            </a: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7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8" y="1553022"/>
            <a:ext cx="9255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8662" y="2931199"/>
            <a:ext cx="8532440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Причинам изменения входящих </a:t>
            </a:r>
            <a:r>
              <a:rPr lang="ru-RU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остатков: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01 </a:t>
            </a:r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реорганизация, ликвидация (включая изменение типа учреждения на начало финансового года);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ru-RU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изменения, связанные с внедрением федеральных стандартов;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03</a:t>
            </a:r>
            <a:r>
              <a:rPr lang="ru-RU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исправление ошибок прошлых лет;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ru-RU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изменение учетной политики;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ru-RU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пересчеты показателей отчетности;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ru-RU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иные причины. Их нужно будет раскрыть в </a:t>
            </a:r>
            <a:endParaRPr lang="ru-RU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текстовой </a:t>
            </a:r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части Пояснительной записки.</a:t>
            </a:r>
            <a:endParaRPr lang="ru-RU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404664"/>
            <a:ext cx="8640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об изменении остатков валюты баланса  (ф.0503173, 0503373, 0503773)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88832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83977" y="5329924"/>
            <a:ext cx="8201310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/>
              <a:t>при формировании входящих остатков на 1 января 2018 года в соответствии с новым планом счетов, федеральными стандартами "Аренда" и "Основные средства", показатели должны быть отражены в графе 5 Сведений (ф. 0503173)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5329924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При </a:t>
            </a:r>
            <a:r>
              <a:rPr lang="ru-RU" sz="1600" dirty="0">
                <a:solidFill>
                  <a:schemeClr val="tx2"/>
                </a:solidFill>
              </a:rPr>
              <a:t>формировании входящих остатков на 1 января 2018 года в соответствии с новым планом счетов, федеральными стандартами "Аренда" и "Основные средства", показатели должны быть отражены в графе 5 Сведений (ф. </a:t>
            </a:r>
            <a:r>
              <a:rPr lang="ru-RU" sz="1600" dirty="0" smtClean="0">
                <a:solidFill>
                  <a:schemeClr val="tx2"/>
                </a:solidFill>
              </a:rPr>
              <a:t>0503173/0503773).</a:t>
            </a:r>
            <a:endParaRPr lang="ru-RU" sz="1600" dirty="0">
              <a:solidFill>
                <a:schemeClr val="tx2"/>
              </a:solidFill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3977" y="4505278"/>
            <a:ext cx="1015752" cy="876423"/>
            <a:chOff x="946032" y="1610842"/>
            <a:chExt cx="1295400" cy="1211580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556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5837555" cy="25412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404664"/>
            <a:ext cx="8640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об изменении остатков валюты баланса  (ф.0503173, 0503373, 0503773)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6152013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Овальная выноска 15"/>
          <p:cNvSpPr/>
          <p:nvPr/>
        </p:nvSpPr>
        <p:spPr>
          <a:xfrm>
            <a:off x="5436096" y="1266438"/>
            <a:ext cx="3402496" cy="1533952"/>
          </a:xfrm>
          <a:prstGeom prst="wedgeEllipseCallout">
            <a:avLst/>
          </a:prstGeom>
          <a:solidFill>
            <a:schemeClr val="accent5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17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32" y="1266438"/>
            <a:ext cx="578432" cy="47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1437567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Если до 01.01.2018 года в учете объектов была допущена ошибка, то при формировании входящих остатков </a:t>
            </a:r>
            <a:r>
              <a:rPr lang="ru-RU" sz="1200" dirty="0" err="1" smtClean="0">
                <a:solidFill>
                  <a:schemeClr val="tx2"/>
                </a:solidFill>
              </a:rPr>
              <a:t>бух.записи</a:t>
            </a:r>
            <a:r>
              <a:rPr lang="ru-RU" sz="1200" dirty="0" smtClean="0">
                <a:solidFill>
                  <a:schemeClr val="tx2"/>
                </a:solidFill>
              </a:rPr>
              <a:t> отражаются в гр.6 в качестве операций по исправлению ошибок 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404664"/>
            <a:ext cx="8640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об изменении остатков валюты баланса  (ф.0503173, 0503373, 0503773)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65" y="1912358"/>
            <a:ext cx="7200800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51520" y="5261758"/>
            <a:ext cx="8201310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/>
              <a:t>при формировании входящих остатков на 1 января 2018 года в соответствии с новым планом счетов, федеральными стандартами "Аренда" и "Основные средства", показатели должны быть отражены в графе 5 Сведений (ф. 0503173)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03" y="526175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Изменения входящих остатков в связи с изменением порядка применения КОСГУ отражаются в корреспонденции со счетом 0 401 30 000 и относятся к операциям </a:t>
            </a:r>
            <a:r>
              <a:rPr lang="ru-RU" sz="1600" dirty="0" err="1">
                <a:solidFill>
                  <a:schemeClr val="tx2"/>
                </a:solidFill>
              </a:rPr>
              <a:t>межотчетного</a:t>
            </a:r>
            <a:r>
              <a:rPr lang="ru-RU" sz="1600" dirty="0">
                <a:solidFill>
                  <a:schemeClr val="tx2"/>
                </a:solidFill>
              </a:rPr>
              <a:t> периода и при формировании Сведений (ф. 0503173) подлежат отражению в графе 9.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51520" y="4437112"/>
            <a:ext cx="1015752" cy="876423"/>
            <a:chOff x="946032" y="1610842"/>
            <a:chExt cx="1295400" cy="1211580"/>
          </a:xfrm>
        </p:grpSpPr>
        <p:pic>
          <p:nvPicPr>
            <p:cNvPr id="13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Группа 17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127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332656"/>
            <a:ext cx="8640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финансовых вложениях (ф.0503371)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0852" y="145475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Совместное письмо МФ РФ и ФК РФ от 07.02.18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№02-06-07/7462, 07-04-05/02-1934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Требования к форматам файлов для финансовых органов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5229200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/>
              <a:t> </a:t>
            </a:r>
            <a:r>
              <a:rPr lang="ru-RU" sz="1400" i="1" dirty="0" smtClean="0"/>
              <a:t>        «В ф.0503371 </a:t>
            </a:r>
            <a:r>
              <a:rPr lang="ru-RU" sz="1400" i="1" dirty="0"/>
              <a:t>финансовыми органами раскрывается информация обо всех финансовых вложениях, числящихся на 1 января 2018 года </a:t>
            </a:r>
            <a:r>
              <a:rPr lang="ru-RU" sz="1400" i="1" dirty="0" smtClean="0"/>
              <a:t>на счетах 1 204 00 000 </a:t>
            </a:r>
            <a:r>
              <a:rPr lang="ru-RU" sz="1400" i="1" dirty="0"/>
              <a:t>"Финансовые вложения" (с указанием в 1 - 17 разрядах номеров счетов нулей) и </a:t>
            </a:r>
            <a:r>
              <a:rPr lang="ru-RU" sz="1400" i="1" dirty="0" smtClean="0"/>
              <a:t>на счетах 1 215 00 000 </a:t>
            </a:r>
            <a:r>
              <a:rPr lang="ru-RU" sz="1400" i="1" dirty="0"/>
              <a:t>"Вложения в финансовые активы" (с указанием в 1 - 4 разрядах номера счета - кода раздела, подраздела расходов бюджетов, в 5 - 17 разрядах - нулей (например, </a:t>
            </a:r>
            <a:r>
              <a:rPr lang="ru-RU" sz="1400" i="1" dirty="0" err="1"/>
              <a:t>хх</a:t>
            </a:r>
            <a:r>
              <a:rPr lang="ru-RU" sz="1400" i="1" dirty="0"/>
              <a:t> </a:t>
            </a:r>
            <a:r>
              <a:rPr lang="ru-RU" sz="1400" i="1" dirty="0" err="1"/>
              <a:t>хх</a:t>
            </a:r>
            <a:r>
              <a:rPr lang="ru-RU" sz="1400" i="1" dirty="0"/>
              <a:t> 00000 00000 000 1 215хх 000</a:t>
            </a:r>
            <a:r>
              <a:rPr lang="ru-RU" sz="1400" i="1" dirty="0" smtClean="0"/>
              <a:t>)»</a:t>
            </a:r>
            <a:endParaRPr lang="ru-RU" sz="1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852936"/>
            <a:ext cx="6172175" cy="2178415"/>
          </a:xfrm>
          <a:prstGeom prst="rect">
            <a:avLst/>
          </a:prstGeom>
        </p:spPr>
      </p:pic>
      <p:pic>
        <p:nvPicPr>
          <p:cNvPr id="15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20024"/>
            <a:ext cx="88423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1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45096" y="476672"/>
            <a:ext cx="8640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финансовых вложениях (ф.0503771)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7256" y="1427617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Совместное письмо МФ РФ и ФК РФ от 07.02.18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№02-06-07/7462, 07-04-05/02-1934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Требования к форматам файлов для финансовых органов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20024"/>
            <a:ext cx="88423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19" y="4248228"/>
            <a:ext cx="6264696" cy="189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5096" y="2976422"/>
            <a:ext cx="8078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графе 1сводных </a:t>
            </a:r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Сведений о финансовых вложениях учреждения (ф. </a:t>
            </a:r>
            <a:r>
              <a:rPr lang="ru-RU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0503771) отражаются </a:t>
            </a:r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коды соответствующих аналитических счетов учета финансовых вложений.</a:t>
            </a:r>
            <a:endParaRPr lang="ru-RU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45096" y="523613"/>
            <a:ext cx="8640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суммах заимствований (ф.0503772)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7256" y="1427617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Совместное письмо МФ РФ и ФК РФ от 07.02.18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№02-06-07/7462, 07-04-05/02-1934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Требования к форматам файлов для финансовых органов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20024"/>
            <a:ext cx="88423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831076"/>
            <a:ext cx="8078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В графе 1 </a:t>
            </a:r>
            <a:r>
              <a:rPr lang="ru-RU" dirty="0">
                <a:solidFill>
                  <a:schemeClr val="tx2"/>
                </a:solidFill>
              </a:rPr>
              <a:t>сводных Сведений о суммах заимствований (ф. 0503772) </a:t>
            </a:r>
            <a:r>
              <a:rPr lang="ru-RU" dirty="0" smtClean="0">
                <a:solidFill>
                  <a:schemeClr val="tx2"/>
                </a:solidFill>
              </a:rPr>
              <a:t>указываются </a:t>
            </a:r>
            <a:r>
              <a:rPr lang="ru-RU" dirty="0">
                <a:solidFill>
                  <a:schemeClr val="tx2"/>
                </a:solidFill>
              </a:rPr>
              <a:t>коды соответствующих аналитических счетов счета </a:t>
            </a:r>
            <a:r>
              <a:rPr lang="ru-RU" dirty="0" smtClean="0">
                <a:solidFill>
                  <a:schemeClr val="tx2"/>
                </a:solidFill>
              </a:rPr>
              <a:t>(0 207 00 000 </a:t>
            </a:r>
            <a:r>
              <a:rPr lang="ru-RU" dirty="0">
                <a:solidFill>
                  <a:schemeClr val="tx2"/>
                </a:solidFill>
              </a:rPr>
              <a:t>"Расчеты по кредитам, займам (ссудам</a:t>
            </a:r>
            <a:r>
              <a:rPr lang="ru-RU" dirty="0" smtClean="0">
                <a:solidFill>
                  <a:schemeClr val="tx2"/>
                </a:solidFill>
              </a:rPr>
              <a:t>)", 0 301 00 000 "</a:t>
            </a:r>
            <a:r>
              <a:rPr lang="ru-RU" dirty="0">
                <a:solidFill>
                  <a:schemeClr val="tx2"/>
                </a:solidFill>
              </a:rPr>
              <a:t>Расчеты с кредиторами по долговым обязательствам"</a:t>
            </a:r>
            <a:endParaRPr lang="ru-RU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82" y="4207394"/>
            <a:ext cx="6583338" cy="1662527"/>
          </a:xfrm>
          <a:prstGeom prst="rect">
            <a:avLst/>
          </a:prstGeom>
        </p:spPr>
      </p:pic>
      <p:pic>
        <p:nvPicPr>
          <p:cNvPr id="2050" name="Рисунок 3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95819"/>
            <a:ext cx="4692179" cy="17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4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83568" y="332656"/>
            <a:ext cx="8640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вложениях в объекты незавершенного строительства (ф.ф.0503190, 0503790)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547664" y="1628800"/>
            <a:ext cx="8335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Инвентаризация объектов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незавершенного строительства субъектов РФ</a:t>
            </a:r>
          </a:p>
        </p:txBody>
      </p:sp>
      <p:pic>
        <p:nvPicPr>
          <p:cNvPr id="14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1" y="1746622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1128655" y="2848306"/>
            <a:ext cx="7872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chemeClr val="tx2"/>
                </a:solidFill>
                <a:latin typeface="Cambria" panose="02040503050406030204" pitchFamily="18" charset="0"/>
              </a:rPr>
              <a:t>Требуется соблюдение преемственности показателей по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chemeClr val="tx2"/>
                </a:solidFill>
                <a:latin typeface="Cambria" panose="02040503050406030204" pitchFamily="18" charset="0"/>
              </a:rPr>
              <a:t>объектам незавершенного строительства с прошлым годом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2" y="2774135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1374" y="413386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Уникальный учетный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номер объекта в графе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6– допустимо расхождение,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перемещения объекта из одного раздела формы 0503190 в другой в течение отчетного периода.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25" name="Группа 2"/>
          <p:cNvGrpSpPr>
            <a:grpSpLocks/>
          </p:cNvGrpSpPr>
          <p:nvPr/>
        </p:nvGrpSpPr>
        <p:grpSpPr bwMode="auto">
          <a:xfrm>
            <a:off x="184051" y="4141584"/>
            <a:ext cx="1008062" cy="977900"/>
            <a:chOff x="468040" y="1484784"/>
            <a:chExt cx="1007612" cy="977482"/>
          </a:xfrm>
        </p:grpSpPr>
        <p:grpSp>
          <p:nvGrpSpPr>
            <p:cNvPr id="26" name="Группа 10"/>
            <p:cNvGrpSpPr>
              <a:grpSpLocks/>
            </p:cNvGrpSpPr>
            <p:nvPr/>
          </p:nvGrpSpPr>
          <p:grpSpPr bwMode="auto">
            <a:xfrm>
              <a:off x="468040" y="1484784"/>
              <a:ext cx="1007612" cy="977482"/>
              <a:chOff x="538346" y="1350853"/>
              <a:chExt cx="1007612" cy="977482"/>
            </a:xfrm>
          </p:grpSpPr>
          <p:pic>
            <p:nvPicPr>
              <p:cNvPr id="28" name="Рисунок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346" y="1350853"/>
                <a:ext cx="861891" cy="759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684331" y="1703127"/>
                <a:ext cx="861627" cy="625208"/>
              </a:xfrm>
              <a:prstGeom prst="roundRect">
                <a:avLst>
                  <a:gd name="adj" fmla="val 7527"/>
                </a:avLst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30" name="Рисунок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384" y="1799065"/>
                <a:ext cx="433256" cy="433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" name="Рисунок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197" y="2050909"/>
              <a:ext cx="193090" cy="19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39552" y="56612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Для финансовых органов:       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                  </a:t>
            </a:r>
            <a:r>
              <a:rPr lang="ru-RU" sz="1200" b="1" i="1" dirty="0" err="1" smtClean="0">
                <a:solidFill>
                  <a:schemeClr val="tx2"/>
                </a:solidFill>
              </a:rPr>
              <a:t>автозаполнение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rgbClr val="005DA2"/>
                </a:solidFill>
              </a:rPr>
              <a:t>                                   </a:t>
            </a:r>
            <a:r>
              <a:rPr lang="ru-RU" b="1" dirty="0" smtClean="0">
                <a:solidFill>
                  <a:schemeClr val="tx2"/>
                </a:solidFill>
              </a:rPr>
              <a:t>В ПК «Свод-СМАРТ»  0503190</a:t>
            </a:r>
            <a:r>
              <a:rPr lang="en-US" b="1" dirty="0" smtClean="0">
                <a:solidFill>
                  <a:schemeClr val="tx2"/>
                </a:solidFill>
              </a:rPr>
              <a:t>G</a:t>
            </a:r>
            <a:r>
              <a:rPr lang="ru-RU" b="1" dirty="0" smtClean="0">
                <a:solidFill>
                  <a:schemeClr val="tx2"/>
                </a:solidFill>
              </a:rPr>
              <a:t>                    490</a:t>
            </a:r>
            <a:r>
              <a:rPr lang="en-US" b="1" dirty="0" smtClean="0">
                <a:solidFill>
                  <a:schemeClr val="tx2"/>
                </a:solidFill>
              </a:rPr>
              <a:t>G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588224" y="6309320"/>
            <a:ext cx="864096" cy="144016"/>
          </a:xfrm>
          <a:prstGeom prst="rightArrow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83568" y="332656"/>
            <a:ext cx="8640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Пояснительная записка (ф.ф.0503160, 0503760)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1620" y="1406763"/>
            <a:ext cx="7704856" cy="535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-общая 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расходов/доходов по условным арендным платежам отчетного года;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наличие условий продления срока пользования имуществом, условий о выкупе, положений о повышении арендных платежей;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основные принципы определения расходов/доходов по условным арендным платежам.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балансовая и остаточная стоимость временно не эксплуатируемых объектов;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балансовая стоимость эксплуатируемых объектов, имеющих нулевую остаточную стоимость;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балансовая и остаточная стоимость объектов, изъятых из эксплуатации или удерживаемых до выбытия.</a:t>
            </a:r>
            <a:endParaRPr lang="ru-RU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415" y="140676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 СГС «Аренда»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415" y="408602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 СГС «Основные средства»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7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945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9" y="1398686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8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9939" y="4121497"/>
            <a:ext cx="5276049" cy="2511992"/>
            <a:chOff x="-387541" y="3345707"/>
            <a:chExt cx="8363616" cy="403544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7541" y="3345707"/>
              <a:ext cx="8363616" cy="403544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8959" y="4492645"/>
              <a:ext cx="2296738" cy="2177307"/>
            </a:xfrm>
            <a:prstGeom prst="rect">
              <a:avLst/>
            </a:prstGeom>
          </p:spPr>
        </p:pic>
      </p:grpSp>
      <p:sp>
        <p:nvSpPr>
          <p:cNvPr id="21" name="Прямоугольник 13"/>
          <p:cNvSpPr>
            <a:spLocks noChangeArrowheads="1"/>
          </p:cNvSpPr>
          <p:nvPr/>
        </p:nvSpPr>
        <p:spPr bwMode="auto">
          <a:xfrm>
            <a:off x="700700" y="556807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Подготовительные мероприятия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793975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66"/>
              </a:buClr>
            </a:pPr>
            <a:r>
              <a:rPr lang="ru-RU" altLang="ru-RU" b="1" dirty="0">
                <a:solidFill>
                  <a:schemeClr val="tx2"/>
                </a:solidFill>
                <a:latin typeface="Cambria" panose="02040503050406030204" pitchFamily="18" charset="0"/>
              </a:rPr>
              <a:t>Требование</a:t>
            </a:r>
            <a:r>
              <a:rPr lang="ru-RU" altLang="ru-RU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:</a:t>
            </a:r>
          </a:p>
          <a:p>
            <a:pPr>
              <a:buClr>
                <a:srgbClr val="000066"/>
              </a:buClr>
            </a:pPr>
            <a:endParaRPr lang="ru-RU" altLang="ru-RU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>
              <a:buClr>
                <a:srgbClr val="000066"/>
              </a:buClr>
            </a:pPr>
            <a:r>
              <a:rPr lang="ru-RU" altLang="ru-RU" dirty="0">
                <a:solidFill>
                  <a:schemeClr val="tx2"/>
                </a:solidFill>
                <a:latin typeface="Cambria" panose="02040503050406030204" pitchFamily="18" charset="0"/>
              </a:rPr>
              <a:t>….. перед составлением Справки по консолидируемым расчетам ф. 0503125 субъектами бюджетной отчетности должна быть произведена сверка взаимосвязанных показателей по консолидируемым расчетам ….. </a:t>
            </a:r>
            <a:r>
              <a:rPr lang="ru-RU" altLang="ru-RU" i="1" dirty="0">
                <a:solidFill>
                  <a:schemeClr val="tx2"/>
                </a:solidFill>
                <a:latin typeface="Cambria" panose="02040503050406030204" pitchFamily="18" charset="0"/>
              </a:rPr>
              <a:t>(п. 23 Инструкции № 191н)</a:t>
            </a:r>
            <a:r>
              <a:rPr lang="ru-RU" altLang="ru-RU" dirty="0">
                <a:solidFill>
                  <a:schemeClr val="tx2"/>
                </a:solidFill>
                <a:latin typeface="Cambria" panose="02040503050406030204" pitchFamily="18" charset="0"/>
              </a:rPr>
              <a:t>;</a:t>
            </a:r>
          </a:p>
          <a:p>
            <a:pPr>
              <a:buClr>
                <a:srgbClr val="000066"/>
              </a:buClr>
            </a:pPr>
            <a:endParaRPr lang="ru-RU" altLang="ru-RU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>
              <a:buClr>
                <a:srgbClr val="000066"/>
              </a:buClr>
            </a:pPr>
            <a:r>
              <a:rPr lang="ru-RU" altLang="ru-RU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 Срок представления: до 20 февраля 2019 года</a:t>
            </a:r>
          </a:p>
        </p:txBody>
      </p:sp>
    </p:spTree>
    <p:extLst>
      <p:ext uri="{BB962C8B-B14F-4D97-AF65-F5344CB8AC3E}">
        <p14:creationId xmlns:p14="http://schemas.microsoft.com/office/powerpoint/2010/main" val="30265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628800"/>
            <a:ext cx="2072057" cy="1657241"/>
          </a:xfrm>
          <a:prstGeom prst="rect">
            <a:avLst/>
          </a:prstGeom>
        </p:spPr>
      </p:pic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827584" y="370982"/>
            <a:ext cx="8640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об использовании информационно-коммуникационных технологий (ф.0503177)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212976"/>
            <a:ext cx="7929207" cy="3415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203820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Исключена из Инструкции 191н ф.0503177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Овал 63"/>
          <p:cNvSpPr/>
          <p:nvPr/>
        </p:nvSpPr>
        <p:spPr>
          <a:xfrm>
            <a:off x="507199" y="1976286"/>
            <a:ext cx="1368152" cy="1368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Прямоугольник 13"/>
          <p:cNvSpPr>
            <a:spLocks noChangeArrowheads="1"/>
          </p:cNvSpPr>
          <p:nvPr/>
        </p:nvSpPr>
        <p:spPr bwMode="auto">
          <a:xfrm>
            <a:off x="673523" y="567476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Применение детализированных КБК </a:t>
            </a:r>
            <a:endParaRPr lang="en-US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937609" y="1842493"/>
            <a:ext cx="735856" cy="1240110"/>
            <a:chOff x="2051719" y="1892510"/>
            <a:chExt cx="821518" cy="3386401"/>
          </a:xfrm>
        </p:grpSpPr>
        <p:sp>
          <p:nvSpPr>
            <p:cNvPr id="18" name="Прямоугольник 8"/>
            <p:cNvSpPr/>
            <p:nvPr/>
          </p:nvSpPr>
          <p:spPr>
            <a:xfrm>
              <a:off x="2481530" y="1892510"/>
              <a:ext cx="391707" cy="3386401"/>
            </a:xfrm>
            <a:custGeom>
              <a:avLst/>
              <a:gdLst>
                <a:gd name="connsiteX0" fmla="*/ 0 w 720080"/>
                <a:gd name="connsiteY0" fmla="*/ 0 h 4608512"/>
                <a:gd name="connsiteX1" fmla="*/ 720080 w 720080"/>
                <a:gd name="connsiteY1" fmla="*/ 0 h 4608512"/>
                <a:gd name="connsiteX2" fmla="*/ 720080 w 720080"/>
                <a:gd name="connsiteY2" fmla="*/ 4608512 h 4608512"/>
                <a:gd name="connsiteX3" fmla="*/ 0 w 720080"/>
                <a:gd name="connsiteY3" fmla="*/ 4608512 h 4608512"/>
                <a:gd name="connsiteX4" fmla="*/ 0 w 720080"/>
                <a:gd name="connsiteY4" fmla="*/ 0 h 4608512"/>
                <a:gd name="connsiteX0" fmla="*/ 0 w 723875"/>
                <a:gd name="connsiteY0" fmla="*/ 0 h 4608512"/>
                <a:gd name="connsiteX1" fmla="*/ 720080 w 723875"/>
                <a:gd name="connsiteY1" fmla="*/ 0 h 4608512"/>
                <a:gd name="connsiteX2" fmla="*/ 723875 w 723875"/>
                <a:gd name="connsiteY2" fmla="*/ 2313409 h 4608512"/>
                <a:gd name="connsiteX3" fmla="*/ 720080 w 723875"/>
                <a:gd name="connsiteY3" fmla="*/ 4608512 h 4608512"/>
                <a:gd name="connsiteX4" fmla="*/ 0 w 723875"/>
                <a:gd name="connsiteY4" fmla="*/ 4608512 h 4608512"/>
                <a:gd name="connsiteX5" fmla="*/ 0 w 723875"/>
                <a:gd name="connsiteY5" fmla="*/ 0 h 4608512"/>
                <a:gd name="connsiteX0" fmla="*/ 723875 w 815315"/>
                <a:gd name="connsiteY0" fmla="*/ 2313409 h 4608512"/>
                <a:gd name="connsiteX1" fmla="*/ 720080 w 815315"/>
                <a:gd name="connsiteY1" fmla="*/ 4608512 h 4608512"/>
                <a:gd name="connsiteX2" fmla="*/ 0 w 815315"/>
                <a:gd name="connsiteY2" fmla="*/ 4608512 h 4608512"/>
                <a:gd name="connsiteX3" fmla="*/ 0 w 815315"/>
                <a:gd name="connsiteY3" fmla="*/ 0 h 4608512"/>
                <a:gd name="connsiteX4" fmla="*/ 720080 w 815315"/>
                <a:gd name="connsiteY4" fmla="*/ 0 h 4608512"/>
                <a:gd name="connsiteX5" fmla="*/ 815315 w 815315"/>
                <a:gd name="connsiteY5" fmla="*/ 2404849 h 4608512"/>
                <a:gd name="connsiteX0" fmla="*/ 723875 w 723875"/>
                <a:gd name="connsiteY0" fmla="*/ 2313409 h 4608512"/>
                <a:gd name="connsiteX1" fmla="*/ 720080 w 723875"/>
                <a:gd name="connsiteY1" fmla="*/ 4608512 h 4608512"/>
                <a:gd name="connsiteX2" fmla="*/ 0 w 723875"/>
                <a:gd name="connsiteY2" fmla="*/ 4608512 h 4608512"/>
                <a:gd name="connsiteX3" fmla="*/ 0 w 723875"/>
                <a:gd name="connsiteY3" fmla="*/ 0 h 4608512"/>
                <a:gd name="connsiteX4" fmla="*/ 720080 w 723875"/>
                <a:gd name="connsiteY4" fmla="*/ 0 h 4608512"/>
                <a:gd name="connsiteX0" fmla="*/ 720080 w 720080"/>
                <a:gd name="connsiteY0" fmla="*/ 4608512 h 4608512"/>
                <a:gd name="connsiteX1" fmla="*/ 0 w 720080"/>
                <a:gd name="connsiteY1" fmla="*/ 4608512 h 4608512"/>
                <a:gd name="connsiteX2" fmla="*/ 0 w 720080"/>
                <a:gd name="connsiteY2" fmla="*/ 0 h 4608512"/>
                <a:gd name="connsiteX3" fmla="*/ 720080 w 720080"/>
                <a:gd name="connsiteY3" fmla="*/ 0 h 460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080" h="4608512">
                  <a:moveTo>
                    <a:pt x="720080" y="4608512"/>
                  </a:moveTo>
                  <a:lnTo>
                    <a:pt x="0" y="4608512"/>
                  </a:lnTo>
                  <a:lnTo>
                    <a:pt x="0" y="0"/>
                  </a:lnTo>
                  <a:lnTo>
                    <a:pt x="720080" y="0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051719" y="4093324"/>
              <a:ext cx="432049" cy="0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0" name="Овал 29"/>
          <p:cNvSpPr/>
          <p:nvPr/>
        </p:nvSpPr>
        <p:spPr>
          <a:xfrm>
            <a:off x="1808018" y="2593029"/>
            <a:ext cx="134666" cy="13466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2315536" y="2175922"/>
            <a:ext cx="324000" cy="0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8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36" y="1631115"/>
            <a:ext cx="174104" cy="1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32" y="2088031"/>
            <a:ext cx="174104" cy="1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Прямая соединительная линия 57"/>
          <p:cNvCxnSpPr/>
          <p:nvPr/>
        </p:nvCxnSpPr>
        <p:spPr>
          <a:xfrm flipH="1">
            <a:off x="2322773" y="2663970"/>
            <a:ext cx="303951" cy="0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1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34" y="2972208"/>
            <a:ext cx="174104" cy="1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6" y="2273125"/>
            <a:ext cx="864496" cy="78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8"/>
          <p:cNvSpPr txBox="1">
            <a:spLocks noChangeArrowheads="1"/>
          </p:cNvSpPr>
          <p:nvPr/>
        </p:nvSpPr>
        <p:spPr bwMode="auto">
          <a:xfrm>
            <a:off x="2809736" y="1520811"/>
            <a:ext cx="5616167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ru-RU" alt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Отчет об исполнении бюджета </a:t>
            </a:r>
            <a:r>
              <a:rPr lang="ru-RU" alt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(ф.0503127)</a:t>
            </a:r>
          </a:p>
          <a:p>
            <a:pPr>
              <a:spcAft>
                <a:spcPts val="1800"/>
              </a:spcAft>
            </a:pPr>
            <a:r>
              <a:rPr lang="ru-RU" alt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Отчет об исполнении учреждением ПФХД </a:t>
            </a:r>
            <a:r>
              <a:rPr lang="ru-RU" alt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(ф.0503737)</a:t>
            </a:r>
          </a:p>
          <a:p>
            <a:pPr>
              <a:spcAft>
                <a:spcPts val="1800"/>
              </a:spcAft>
            </a:pPr>
            <a:r>
              <a:rPr lang="ru-RU" alt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Отчет о бюджетных обязательствах </a:t>
            </a:r>
            <a:r>
              <a:rPr lang="ru-RU" alt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(ф.0503128)</a:t>
            </a:r>
          </a:p>
          <a:p>
            <a:pPr>
              <a:spcAft>
                <a:spcPts val="1800"/>
              </a:spcAft>
            </a:pPr>
            <a:r>
              <a:rPr lang="ru-RU" alt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Отчет об обязательствах учреждения </a:t>
            </a:r>
            <a:r>
              <a:rPr lang="ru-RU" alt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(ф.0503738)</a:t>
            </a:r>
          </a:p>
        </p:txBody>
      </p:sp>
      <p:pic>
        <p:nvPicPr>
          <p:cNvPr id="68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34" y="2583016"/>
            <a:ext cx="174104" cy="1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005064"/>
            <a:ext cx="3892828" cy="24305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7235" y="4005064"/>
            <a:ext cx="3935995" cy="243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3"/>
          <p:cNvSpPr>
            <a:spLocks noChangeArrowheads="1"/>
          </p:cNvSpPr>
          <p:nvPr/>
        </p:nvSpPr>
        <p:spPr bwMode="auto">
          <a:xfrm>
            <a:off x="683568" y="548680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Применение таблиц соответствия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11560" y="4445400"/>
            <a:ext cx="5276049" cy="2412600"/>
            <a:chOff x="-387541" y="3345707"/>
            <a:chExt cx="8363616" cy="38757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7"/>
            <a:stretch/>
          </p:blipFill>
          <p:spPr>
            <a:xfrm>
              <a:off x="-387541" y="3345707"/>
              <a:ext cx="8363616" cy="387577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8959" y="4492645"/>
              <a:ext cx="2296738" cy="2177307"/>
            </a:xfrm>
            <a:prstGeom prst="rect">
              <a:avLst/>
            </a:prstGeom>
          </p:spPr>
        </p:pic>
      </p:grpSp>
      <p:pic>
        <p:nvPicPr>
          <p:cNvPr id="7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63" y="2535621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79" y="1657733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63" y="3342350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95736" y="1661771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КВР + КОСГУ 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(0503123/0503323, 0503723, </a:t>
            </a:r>
            <a:b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формы с детализированным КБК) </a:t>
            </a:r>
            <a:endParaRPr lang="ru-R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250446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РЗПР + ВР 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(0503127, 0503128, 0503123, 0503723 и пр.)</a:t>
            </a:r>
            <a:endParaRPr lang="ru-R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3303121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Таблица соответствия кодов </a:t>
            </a:r>
            <a:r>
              <a:rPr lang="ru-RU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аналитичсеких</a:t>
            </a:r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счетов бюджетного учета и видов расходов (аналитических кодов видов поступлений и выбытий) 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(0503169, 0503769) </a:t>
            </a:r>
            <a:endParaRPr lang="ru-R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13"/>
          <p:cNvSpPr>
            <a:spLocks noChangeArrowheads="1"/>
          </p:cNvSpPr>
          <p:nvPr/>
        </p:nvSpPr>
        <p:spPr bwMode="auto">
          <a:xfrm>
            <a:off x="700700" y="556807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Подготовительные мероприятия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268127"/>
              </p:ext>
            </p:extLst>
          </p:nvPr>
        </p:nvGraphicFramePr>
        <p:xfrm>
          <a:off x="323528" y="2408755"/>
          <a:ext cx="8208912" cy="4320578"/>
        </p:xfrm>
        <a:graphic>
          <a:graphicData uri="http://schemas.openxmlformats.org/drawingml/2006/table">
            <a:tbl>
              <a:tblPr/>
              <a:tblGrid>
                <a:gridCol w="1089916"/>
                <a:gridCol w="2384192"/>
                <a:gridCol w="2384192"/>
                <a:gridCol w="2350612"/>
              </a:tblGrid>
              <a:tr h="369982"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Искажение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показателя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до 1 %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от 1% до 10%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от 10% до 100%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26747">
                <a:tc>
                  <a:txBody>
                    <a:bodyPr/>
                    <a:lstStyle>
                      <a:lvl1pPr marL="0" indent="179388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свыше 1 млн. рублей  </a:t>
                      </a: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штраф – 10-30 т. р)</a:t>
                      </a: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Грубое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отчетности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(штраф – 30-50 т. 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indent="179388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Грубое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(штраф – 30-50 т. р)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336964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от 100 тыс. рублей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до 1 млн. рублей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предупреждение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или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штраф – 5-10 т. р)</a:t>
                      </a: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(штраф – 10-30 т. 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Грубое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(штраф – 30-50 т. р)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126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менее 100 тыс. рублей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Малозначительное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(адм.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отв-ть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не применяется)</a:t>
                      </a: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предупреждение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или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штраф – 5-10 т. 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Грубое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(штраф – 30-50 т. р)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7584" y="120842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Calibri"/>
              </a:rPr>
              <a:t>Ответственность за искажение бюджетной, бухгалтерской (финансовой) отчетности организаций госсектора (законопроект № </a:t>
            </a:r>
            <a:r>
              <a:rPr lang="ru-RU" sz="2400" dirty="0">
                <a:solidFill>
                  <a:schemeClr val="tx2"/>
                </a:solidFill>
                <a:latin typeface="Calibri" panose="020F0502020204030204" pitchFamily="34" charset="0"/>
              </a:rPr>
              <a:t>455237-7</a:t>
            </a:r>
            <a:r>
              <a:rPr lang="ru-RU" sz="2400" dirty="0" smtClean="0">
                <a:solidFill>
                  <a:schemeClr val="tx2"/>
                </a:solidFill>
                <a:latin typeface="Calibri"/>
              </a:rPr>
              <a:t>)</a:t>
            </a:r>
            <a:endParaRPr lang="ru-RU" sz="2400" dirty="0">
              <a:solidFill>
                <a:schemeClr val="tx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9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0"/>
          <a:stretch/>
        </p:blipFill>
        <p:spPr>
          <a:xfrm>
            <a:off x="0" y="1237594"/>
            <a:ext cx="1612611" cy="2068851"/>
          </a:xfrm>
          <a:prstGeom prst="rect">
            <a:avLst/>
          </a:prstGeom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141685" y="3475522"/>
            <a:ext cx="7200800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dirty="0">
                <a:solidFill>
                  <a:srgbClr val="000000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Субъект консолидированной отчетности уведомляет субъекта отчетности, предоставившего бухгалтерскую (финансовую) отчетность, о результатах камеральной проверки путем направления:</a:t>
            </a:r>
            <a:endParaRPr lang="ru-RU" dirty="0">
              <a:solidFill>
                <a:srgbClr val="2626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Bef>
                <a:spcPts val="18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Уведомления о принятии отчетности </a:t>
            </a:r>
          </a:p>
          <a:p>
            <a:pPr algn="just">
              <a:spcBef>
                <a:spcPts val="1800"/>
              </a:spcBef>
              <a:buClr>
                <a:srgbClr val="376091"/>
              </a:buClr>
              <a:buSzPct val="80000"/>
            </a:pPr>
            <a:r>
              <a:rPr lang="ru-RU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</a:t>
            </a:r>
          </a:p>
          <a:p>
            <a:pPr algn="just">
              <a:spcBef>
                <a:spcPts val="18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Уведомления о несоответствии отчетности требованиям по </a:t>
            </a:r>
            <a:r>
              <a:rPr lang="ru-RU" b="1" dirty="0" smtClean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составлению</a:t>
            </a:r>
          </a:p>
          <a:p>
            <a:pPr algn="just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1763688" y="1401000"/>
            <a:ext cx="662473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60A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П.64 Приказа Минфина России №256н </a:t>
            </a:r>
          </a:p>
          <a:p>
            <a:pPr algn="just"/>
            <a:r>
              <a:rPr lang="ru-RU" sz="1600" dirty="0" smtClean="0">
                <a:solidFill>
                  <a:srgbClr val="0060A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«Концептуальные основы бухгалтерского учета и отчетности организаций государственного сектора»</a:t>
            </a:r>
          </a:p>
          <a:p>
            <a:pPr algn="just"/>
            <a:endParaRPr lang="ru-RU" sz="1600" dirty="0" smtClean="0">
              <a:solidFill>
                <a:srgbClr val="0060A8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060A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П.10 Приказа Минфина России №191н </a:t>
            </a:r>
          </a:p>
          <a:p>
            <a:pPr algn="just"/>
            <a:endParaRPr lang="ru-RU" sz="1600" b="1" dirty="0" smtClean="0">
              <a:solidFill>
                <a:srgbClr val="0060A8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060A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П.6 Приказа Минфина России №33н</a:t>
            </a:r>
          </a:p>
          <a:p>
            <a:pPr algn="just"/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25661" y="3312655"/>
            <a:ext cx="7704856" cy="32846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83568" y="386999"/>
            <a:ext cx="864235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lnSpc>
                <a:spcPct val="90000"/>
              </a:lnSpc>
              <a:defRPr/>
            </a:pPr>
            <a:r>
              <a:rPr lang="ru-RU" altLang="ru-RU" sz="28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Уведомление о результатах </a:t>
            </a:r>
          </a:p>
          <a:p>
            <a:pPr defTabSz="180975" eaLnBrk="1" hangingPunct="1">
              <a:lnSpc>
                <a:spcPct val="90000"/>
              </a:lnSpc>
              <a:defRPr/>
            </a:pPr>
            <a:r>
              <a:rPr lang="ru-RU" altLang="ru-RU" sz="28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камеральной проверки</a:t>
            </a:r>
          </a:p>
        </p:txBody>
      </p:sp>
    </p:spTree>
    <p:extLst>
      <p:ext uri="{BB962C8B-B14F-4D97-AF65-F5344CB8AC3E}">
        <p14:creationId xmlns:p14="http://schemas.microsoft.com/office/powerpoint/2010/main" val="25772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83568" y="386999"/>
            <a:ext cx="864235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lnSpc>
                <a:spcPct val="90000"/>
              </a:lnSpc>
              <a:defRPr/>
            </a:pPr>
            <a:r>
              <a:rPr lang="ru-RU" altLang="ru-RU" sz="28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Уведомление о результатах </a:t>
            </a:r>
          </a:p>
          <a:p>
            <a:pPr defTabSz="180975" eaLnBrk="1" hangingPunct="1">
              <a:lnSpc>
                <a:spcPct val="90000"/>
              </a:lnSpc>
              <a:defRPr/>
            </a:pPr>
            <a:r>
              <a:rPr lang="ru-RU" altLang="ru-RU" sz="28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камеральной проверки</a:t>
            </a:r>
          </a:p>
        </p:txBody>
      </p:sp>
      <p:graphicFrame>
        <p:nvGraphicFramePr>
          <p:cNvPr id="9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601142"/>
              </p:ext>
            </p:extLst>
          </p:nvPr>
        </p:nvGraphicFramePr>
        <p:xfrm>
          <a:off x="611188" y="1309417"/>
          <a:ext cx="8227477" cy="523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239838" y="2478088"/>
            <a:ext cx="1871662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tx1"/>
                </a:solidFill>
              </a:rPr>
              <a:t>Субъект отчетности</a:t>
            </a: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5545138" y="2535238"/>
            <a:ext cx="2339975" cy="9223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tx1"/>
                </a:solidFill>
              </a:rPr>
              <a:t>Субъект консолидированной отчетности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093913" y="1874838"/>
            <a:ext cx="4762" cy="606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73275" y="1860550"/>
            <a:ext cx="4568825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42100" y="1874838"/>
            <a:ext cx="0" cy="652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08388" y="1614488"/>
            <a:ext cx="1557337" cy="646331"/>
          </a:xfrm>
          <a:prstGeom prst="rect">
            <a:avLst/>
          </a:prstGeom>
          <a:solidFill>
            <a:srgbClr val="E6E6E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Отчетность</a:t>
            </a:r>
          </a:p>
          <a:p>
            <a:pPr algn="ctr">
              <a:defRPr/>
            </a:pPr>
            <a:endParaRPr lang="ru-RU" dirty="0">
              <a:solidFill>
                <a:schemeClr val="accent4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646863" y="3457575"/>
            <a:ext cx="0" cy="471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098675" y="3954463"/>
            <a:ext cx="457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090738" y="3109913"/>
            <a:ext cx="3175" cy="844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08388" y="3703638"/>
            <a:ext cx="1755775" cy="646112"/>
          </a:xfrm>
          <a:prstGeom prst="rect">
            <a:avLst/>
          </a:prstGeom>
          <a:solidFill>
            <a:srgbClr val="E6E6E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4"/>
                </a:solidFill>
              </a:rPr>
              <a:t>Уведомление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11188" y="4492625"/>
            <a:ext cx="3444875" cy="923330"/>
          </a:xfrm>
          <a:prstGeom prst="rect">
            <a:avLst/>
          </a:prstGeom>
          <a:solidFill>
            <a:srgbClr val="E6E6E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Уведомление о несоответствии отчетности требованиям по составлению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22825" y="4502150"/>
            <a:ext cx="2773363" cy="646113"/>
          </a:xfrm>
          <a:prstGeom prst="rect">
            <a:avLst/>
          </a:prstGeom>
          <a:solidFill>
            <a:srgbClr val="E6E6E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Уведомление о принятии о</a:t>
            </a:r>
            <a:r>
              <a:rPr lang="ru-RU" dirty="0">
                <a:solidFill>
                  <a:schemeClr val="tx1"/>
                </a:solidFill>
              </a:rPr>
              <a:t>тчетности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22825" y="5556250"/>
            <a:ext cx="2346325" cy="954088"/>
          </a:xfrm>
          <a:prstGeom prst="rect">
            <a:avLst/>
          </a:prstGeom>
          <a:solidFill>
            <a:srgbClr val="E6E6E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4"/>
                </a:solidFill>
              </a:rPr>
              <a:t>Не позднее одного рабочего дня, следующего за днем завершения проверки</a:t>
            </a:r>
            <a:endParaRPr lang="ru-RU" dirty="0">
              <a:solidFill>
                <a:schemeClr val="accent4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044950" y="4819650"/>
            <a:ext cx="76676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427538" y="4349750"/>
            <a:ext cx="0" cy="454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7338" y="5559425"/>
            <a:ext cx="4140200" cy="1169988"/>
          </a:xfrm>
          <a:prstGeom prst="rect">
            <a:avLst/>
          </a:prstGeom>
          <a:solidFill>
            <a:srgbClr val="E6E6E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4"/>
                </a:solidFill>
              </a:rPr>
              <a:t>Внесение исправлений – по согласованию и в сроки, установленные субъектом консолидированной отчетности.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4"/>
                </a:solidFill>
              </a:rPr>
              <a:t>Представление отчетности – с сопроводительным письмом</a:t>
            </a:r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12776"/>
            <a:ext cx="1512168" cy="13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9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444208" y="1484784"/>
            <a:ext cx="2308345" cy="2175162"/>
            <a:chOff x="946032" y="1610842"/>
            <a:chExt cx="1295400" cy="1211580"/>
          </a:xfrm>
        </p:grpSpPr>
        <p:pic>
          <p:nvPicPr>
            <p:cNvPr id="13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Группа 13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  <p:sp>
        <p:nvSpPr>
          <p:cNvPr id="15" name="Прямоугольник 14"/>
          <p:cNvSpPr/>
          <p:nvPr/>
        </p:nvSpPr>
        <p:spPr>
          <a:xfrm>
            <a:off x="3718346" y="1286763"/>
            <a:ext cx="5425654" cy="300633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9" y="4077072"/>
            <a:ext cx="2387750" cy="23877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519" y="3732684"/>
            <a:ext cx="7203801" cy="312531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t="-1" r="8839" b="1314"/>
          <a:stretch/>
        </p:blipFill>
        <p:spPr>
          <a:xfrm>
            <a:off x="2113436" y="3374995"/>
            <a:ext cx="7030564" cy="24704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-1" r="1820" b="7103"/>
          <a:stretch/>
        </p:blipFill>
        <p:spPr>
          <a:xfrm>
            <a:off x="251521" y="1484784"/>
            <a:ext cx="3600400" cy="2088232"/>
          </a:xfrm>
          <a:prstGeom prst="rect">
            <a:avLst/>
          </a:prstGeom>
        </p:spPr>
      </p:pic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683568" y="386999"/>
            <a:ext cx="864235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lnSpc>
                <a:spcPct val="90000"/>
              </a:lnSpc>
              <a:defRPr/>
            </a:pPr>
            <a:r>
              <a:rPr lang="ru-RU" altLang="ru-RU" sz="28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Уведомление о результатах </a:t>
            </a:r>
          </a:p>
          <a:p>
            <a:pPr defTabSz="180975" eaLnBrk="1" hangingPunct="1">
              <a:lnSpc>
                <a:spcPct val="90000"/>
              </a:lnSpc>
              <a:defRPr/>
            </a:pPr>
            <a:r>
              <a:rPr lang="ru-RU" altLang="ru-RU" sz="28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камеральной проверки</a:t>
            </a:r>
          </a:p>
        </p:txBody>
      </p:sp>
    </p:spTree>
    <p:extLst>
      <p:ext uri="{BB962C8B-B14F-4D97-AF65-F5344CB8AC3E}">
        <p14:creationId xmlns:p14="http://schemas.microsoft.com/office/powerpoint/2010/main" val="14945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683568" y="386999"/>
            <a:ext cx="864235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lnSpc>
                <a:spcPct val="90000"/>
              </a:lnSpc>
              <a:defRPr/>
            </a:pPr>
            <a:r>
              <a:rPr lang="ru-RU" altLang="ru-RU" sz="28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Уведомление о результатах </a:t>
            </a:r>
          </a:p>
          <a:p>
            <a:pPr defTabSz="180975" eaLnBrk="1" hangingPunct="1">
              <a:lnSpc>
                <a:spcPct val="90000"/>
              </a:lnSpc>
              <a:defRPr/>
            </a:pPr>
            <a:r>
              <a:rPr lang="ru-RU" altLang="ru-RU" sz="28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камеральной проверки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96810"/>
            <a:ext cx="5381625" cy="172402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82092" y="2263495"/>
            <a:ext cx="4464496" cy="360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968993"/>
            <a:ext cx="7422874" cy="18797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5"/>
          <a:stretch>
            <a:fillRect/>
          </a:stretch>
        </p:blipFill>
        <p:spPr>
          <a:xfrm rot="1168530" flipH="1">
            <a:off x="5314032" y="1313072"/>
            <a:ext cx="3274326" cy="2853387"/>
          </a:xfrm>
          <a:custGeom>
            <a:avLst/>
            <a:gdLst>
              <a:gd name="connsiteX0" fmla="*/ 3406060 w 3406060"/>
              <a:gd name="connsiteY0" fmla="*/ 0 h 2968186"/>
              <a:gd name="connsiteX1" fmla="*/ 0 w 3406060"/>
              <a:gd name="connsiteY1" fmla="*/ 0 h 2968186"/>
              <a:gd name="connsiteX2" fmla="*/ 0 w 3406060"/>
              <a:gd name="connsiteY2" fmla="*/ 2105972 h 2968186"/>
              <a:gd name="connsiteX3" fmla="*/ 2438132 w 3406060"/>
              <a:gd name="connsiteY3" fmla="*/ 2968186 h 2968186"/>
              <a:gd name="connsiteX4" fmla="*/ 3406060 w 3406060"/>
              <a:gd name="connsiteY4" fmla="*/ 231121 h 296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060" h="2968186">
                <a:moveTo>
                  <a:pt x="3406060" y="0"/>
                </a:moveTo>
                <a:lnTo>
                  <a:pt x="0" y="0"/>
                </a:lnTo>
                <a:lnTo>
                  <a:pt x="0" y="2105972"/>
                </a:lnTo>
                <a:lnTo>
                  <a:pt x="2438132" y="2968186"/>
                </a:lnTo>
                <a:lnTo>
                  <a:pt x="3406060" y="2311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5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1" y="1749739"/>
            <a:ext cx="11668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123728" y="1603597"/>
            <a:ext cx="6337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3366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соответствии с п. 8 Инструкции 191н </a:t>
            </a:r>
            <a:r>
              <a:rPr lang="ru-RU" b="1" dirty="0" smtClean="0">
                <a:solidFill>
                  <a:srgbClr val="3366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b="1" dirty="0" smtClean="0">
                <a:solidFill>
                  <a:srgbClr val="3366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 smtClean="0">
                <a:solidFill>
                  <a:srgbClr val="3366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b="1" dirty="0">
                <a:solidFill>
                  <a:srgbClr val="3366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п.10 Инструкции 33н</a:t>
            </a:r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при осуществлении формирования </a:t>
            </a:r>
            <a: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(или) представления бюджетной </a:t>
            </a:r>
            <a: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бухгалтерской отчетности средствами программных комплексов автоматизации документы </a:t>
            </a:r>
            <a: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бюджетной </a:t>
            </a:r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отчетности, </a:t>
            </a:r>
            <a: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имеющие числовых значений и не содержащие пояснения, формируются и представляются с указанием отметки (статуса) «Показатели отсутствуют». </a:t>
            </a:r>
            <a:endParaRPr lang="ru-RU" b="1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83568" y="386999"/>
            <a:ext cx="864235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lnSpc>
                <a:spcPct val="90000"/>
              </a:lnSpc>
              <a:defRPr/>
            </a:pPr>
            <a:r>
              <a:rPr lang="ru-RU" altLang="ru-RU" sz="28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предоставления форм </a:t>
            </a:r>
          </a:p>
          <a:p>
            <a:pPr defTabSz="180975" eaLnBrk="1" hangingPunct="1">
              <a:lnSpc>
                <a:spcPct val="90000"/>
              </a:lnSpc>
              <a:defRPr/>
            </a:pPr>
            <a:r>
              <a:rPr lang="ru-RU" altLang="ru-RU" sz="28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отсутствующими показателями</a:t>
            </a: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9" t="11635" r="1724" b="64645"/>
          <a:stretch>
            <a:fillRect/>
          </a:stretch>
        </p:blipFill>
        <p:spPr bwMode="auto">
          <a:xfrm>
            <a:off x="683568" y="4154292"/>
            <a:ext cx="7246234" cy="222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1"/>
          <p:cNvSpPr>
            <a:spLocks noChangeArrowheads="1"/>
          </p:cNvSpPr>
          <p:nvPr/>
        </p:nvSpPr>
        <p:spPr bwMode="auto">
          <a:xfrm>
            <a:off x="706263" y="4649102"/>
            <a:ext cx="1201441" cy="796122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77072"/>
            <a:ext cx="6632426" cy="2541336"/>
          </a:xfrm>
          <a:prstGeom prst="rect">
            <a:avLst/>
          </a:prstGeom>
        </p:spPr>
      </p:pic>
      <p:sp>
        <p:nvSpPr>
          <p:cNvPr id="23554" name="Прямоугольник 13"/>
          <p:cNvSpPr>
            <a:spLocks noChangeArrowheads="1"/>
          </p:cNvSpPr>
          <p:nvPr/>
        </p:nvSpPr>
        <p:spPr bwMode="auto">
          <a:xfrm>
            <a:off x="876420" y="324071"/>
            <a:ext cx="8642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Формирования перечня задач </a:t>
            </a:r>
          </a:p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представлению отчетности</a:t>
            </a:r>
          </a:p>
        </p:txBody>
      </p:sp>
      <p:grpSp>
        <p:nvGrpSpPr>
          <p:cNvPr id="5" name="Группа 13"/>
          <p:cNvGrpSpPr>
            <a:grpSpLocks/>
          </p:cNvGrpSpPr>
          <p:nvPr/>
        </p:nvGrpSpPr>
        <p:grpSpPr bwMode="auto">
          <a:xfrm>
            <a:off x="323528" y="1106623"/>
            <a:ext cx="2448272" cy="2784842"/>
            <a:chOff x="107950" y="1196975"/>
            <a:chExt cx="2408238" cy="2739998"/>
          </a:xfrm>
        </p:grpSpPr>
        <p:pic>
          <p:nvPicPr>
            <p:cNvPr id="6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1196975"/>
              <a:ext cx="2408238" cy="237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http://images.apusapps.com/src/icon-clear-msg-notificati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320" y="2893985"/>
              <a:ext cx="1044576" cy="104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347864" y="1760380"/>
            <a:ext cx="5105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Режим «Задачи» </a:t>
            </a:r>
            <a:r>
              <a:rPr lang="ru-RU" dirty="0" smtClean="0"/>
              <a:t>ПК «Свод-СМАРТ» позволяет сформировать перечень отчетных форм с учетом </a:t>
            </a:r>
            <a:r>
              <a:rPr lang="ru-RU" b="1" dirty="0" smtClean="0"/>
              <a:t>типа учреждения, срока и периодичности представления отчетной формы.</a:t>
            </a:r>
          </a:p>
        </p:txBody>
      </p:sp>
    </p:spTree>
    <p:extLst>
      <p:ext uri="{BB962C8B-B14F-4D97-AF65-F5344CB8AC3E}">
        <p14:creationId xmlns:p14="http://schemas.microsoft.com/office/powerpoint/2010/main" val="715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13"/>
          <p:cNvSpPr>
            <a:spLocks noChangeArrowheads="1"/>
          </p:cNvSpPr>
          <p:nvPr/>
        </p:nvSpPr>
        <p:spPr bwMode="auto">
          <a:xfrm>
            <a:off x="700700" y="556807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Подготовительные мероприятия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96968" y="6341839"/>
            <a:ext cx="2051852" cy="11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5F56807-96DF-423B-97C0-E78C4F9E7D8E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31106" y="2093689"/>
            <a:ext cx="6866816" cy="972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71"/>
          <p:cNvSpPr>
            <a:spLocks noChangeArrowheads="1"/>
          </p:cNvSpPr>
          <p:nvPr/>
        </p:nvSpPr>
        <p:spPr bwMode="auto">
          <a:xfrm>
            <a:off x="1475656" y="1333943"/>
            <a:ext cx="6235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Уточнение поступлений и выбытий по кодам бюджетной классификации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259632" y="2379721"/>
            <a:ext cx="6866816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Необходимость проведения работы по </a:t>
            </a:r>
            <a:r>
              <a:rPr lang="ru-RU" altLang="ru-RU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уточнению кодов бюджетной классификации</a:t>
            </a:r>
            <a:r>
              <a:rPr lang="ru-RU" alt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Исключение </a:t>
            </a:r>
            <a:r>
              <a:rPr lang="ru-RU" altLang="ru-RU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отражения </a:t>
            </a:r>
            <a:r>
              <a:rPr lang="ru-RU" alt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показателей по межбюджетным трансфертам </a:t>
            </a:r>
            <a:r>
              <a:rPr lang="ru-RU" altLang="ru-RU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по некорректным кодам </a:t>
            </a:r>
            <a:r>
              <a:rPr lang="ru-RU" alt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бюджетной классификации и невыясненным поступлениям</a:t>
            </a:r>
            <a:r>
              <a:rPr lang="ru-RU" altLang="ru-RU" sz="2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Анализ</a:t>
            </a:r>
            <a:r>
              <a:rPr lang="ru-RU" altLang="ru-RU" sz="2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поступлений, отраженных </a:t>
            </a:r>
            <a:r>
              <a:rPr lang="ru-RU" altLang="ru-RU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в составе прочих неналоговых </a:t>
            </a:r>
            <a:r>
              <a:rPr lang="ru-RU" alt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доходов.</a:t>
            </a:r>
          </a:p>
        </p:txBody>
      </p:sp>
      <p:pic>
        <p:nvPicPr>
          <p:cNvPr id="17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0" y="5157192"/>
            <a:ext cx="751508" cy="7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92" y="3517064"/>
            <a:ext cx="733864" cy="76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0" y="2410950"/>
            <a:ext cx="756686" cy="75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2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827584" y="476672"/>
            <a:ext cx="86423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lnSpc>
                <a:spcPct val="90000"/>
              </a:lnSpc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Печать наименования организации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54" y="1340768"/>
            <a:ext cx="5332707" cy="230425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420888"/>
            <a:ext cx="1800200" cy="360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59" y="4028989"/>
            <a:ext cx="8759060" cy="174902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7454" y="4751845"/>
            <a:ext cx="6914826" cy="432048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95895"/>
            <a:ext cx="2232248" cy="207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9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899592" y="404664"/>
            <a:ext cx="864235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lnSpc>
                <a:spcPct val="90000"/>
              </a:lnSpc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Подготовительные мероприятия </a:t>
            </a:r>
          </a:p>
          <a:p>
            <a:pPr defTabSz="180975" eaLnBrk="1" hangingPunct="1">
              <a:lnSpc>
                <a:spcPct val="90000"/>
              </a:lnSpc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ПК «Свод-СМАРТ»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1412776"/>
            <a:ext cx="1656184" cy="1656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161357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Актуализировать справочники КБК и справочники причин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2507415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Проставить «тип организации» в справочнике организаций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27" y="3356992"/>
            <a:ext cx="3960440" cy="299894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27684" y="3861048"/>
            <a:ext cx="2052228" cy="2592288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28" y="2492591"/>
            <a:ext cx="463866" cy="3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62" y="1628190"/>
            <a:ext cx="463866" cy="3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1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530" y="4347162"/>
            <a:ext cx="4388941" cy="2211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6712" y="1556792"/>
            <a:ext cx="6553759" cy="2232248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defRPr/>
            </a:pPr>
            <a:r>
              <a:rPr lang="ru-RU" sz="1800" dirty="0" smtClean="0">
                <a:latin typeface="Segoe UI Semibold" panose="020B0702040204020203" pitchFamily="34" charset="0"/>
                <a:cs typeface="Segoe UI" panose="020B0502040204020203" pitchFamily="34" charset="0"/>
              </a:rPr>
              <a:t>Бюджетная отчетность составленная централизованной бухгалтерией подписывается:</a:t>
            </a:r>
          </a:p>
          <a:p>
            <a:pPr algn="just">
              <a:spcBef>
                <a:spcPts val="1800"/>
              </a:spcBef>
              <a:buClr>
                <a:srgbClr val="376091"/>
              </a:buClr>
              <a:buSzPct val="90000"/>
              <a:buFont typeface="Times New Roman" panose="02020603050405020304" pitchFamily="18" charset="0"/>
              <a:buBlip>
                <a:blip r:embed="rId4"/>
              </a:buBlip>
              <a:defRPr/>
            </a:pPr>
            <a:r>
              <a:rPr lang="ru-RU" sz="1800" dirty="0" smtClean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главным бухгалтером ЦБ (бухгалтером специалистом)</a:t>
            </a:r>
          </a:p>
          <a:p>
            <a:pPr algn="just">
              <a:spcBef>
                <a:spcPts val="1800"/>
              </a:spcBef>
              <a:buClr>
                <a:srgbClr val="376091"/>
              </a:buClr>
              <a:buSzPct val="90000"/>
              <a:buFont typeface="Times New Roman" panose="02020603050405020304" pitchFamily="18" charset="0"/>
              <a:buBlip>
                <a:blip r:embed="rId4"/>
              </a:buBlip>
              <a:defRPr/>
            </a:pPr>
            <a:r>
              <a:rPr lang="ru-RU" sz="1800" dirty="0" smtClean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руководителем ЦБ</a:t>
            </a:r>
          </a:p>
          <a:p>
            <a:pPr algn="just">
              <a:spcBef>
                <a:spcPts val="1800"/>
              </a:spcBef>
              <a:buClr>
                <a:srgbClr val="376091"/>
              </a:buClr>
              <a:buSzPct val="90000"/>
              <a:buFont typeface="Times New Roman" panose="02020603050405020304" pitchFamily="18" charset="0"/>
              <a:buBlip>
                <a:blip r:embed="rId4"/>
              </a:buBlip>
              <a:defRPr/>
            </a:pPr>
            <a:r>
              <a:rPr lang="ru-RU" sz="1800" dirty="0" smtClean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руководителем субъекта бюджетной отчетности</a:t>
            </a:r>
          </a:p>
          <a:p>
            <a:pPr algn="just">
              <a:spcBef>
                <a:spcPts val="1800"/>
              </a:spcBef>
              <a:buClr>
                <a:srgbClr val="376091"/>
              </a:buClr>
              <a:buSzPct val="90000"/>
              <a:buFont typeface="Times New Roman" panose="02020603050405020304" pitchFamily="18" charset="0"/>
              <a:buBlip>
                <a:blip r:embed="rId4"/>
              </a:buBlip>
              <a:defRPr/>
            </a:pPr>
            <a:endParaRPr lang="ru-RU" sz="1800" dirty="0" smtClean="0">
              <a:solidFill>
                <a:srgbClr val="2626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95536" y="1710390"/>
            <a:ext cx="1584176" cy="1584176"/>
            <a:chOff x="323528" y="1556792"/>
            <a:chExt cx="1577901" cy="1577901"/>
          </a:xfrm>
        </p:grpSpPr>
        <p:sp>
          <p:nvSpPr>
            <p:cNvPr id="2" name="Овал 1"/>
            <p:cNvSpPr/>
            <p:nvPr/>
          </p:nvSpPr>
          <p:spPr>
            <a:xfrm>
              <a:off x="323528" y="1556792"/>
              <a:ext cx="1577901" cy="157790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92" y="1624759"/>
              <a:ext cx="1239213" cy="1509934"/>
            </a:xfrm>
            <a:prstGeom prst="rect">
              <a:avLst/>
            </a:prstGeom>
          </p:spPr>
        </p:pic>
      </p:grpSp>
      <p:sp>
        <p:nvSpPr>
          <p:cNvPr id="9" name="Прямоугольник 13"/>
          <p:cNvSpPr>
            <a:spLocks noChangeArrowheads="1"/>
          </p:cNvSpPr>
          <p:nvPr/>
        </p:nvSpPr>
        <p:spPr bwMode="auto">
          <a:xfrm>
            <a:off x="683568" y="548680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Подписание отчетных форм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717032"/>
            <a:ext cx="4503539" cy="19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83568" y="1412776"/>
            <a:ext cx="7632848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sz="2100" b="1" dirty="0">
                <a:solidFill>
                  <a:srgbClr val="3366C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П.6 </a:t>
            </a:r>
            <a:r>
              <a:rPr lang="ru-RU" sz="2100" b="1" dirty="0" smtClean="0">
                <a:solidFill>
                  <a:srgbClr val="3366C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Приказа МФ РФ №191н и п.5 Приказа МФ РФ №33н</a:t>
            </a:r>
            <a:endParaRPr lang="ru-RU" sz="2100" b="1" dirty="0">
              <a:solidFill>
                <a:srgbClr val="3366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endParaRPr lang="ru-RU" b="1" dirty="0">
              <a:solidFill>
                <a:srgbClr val="3366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95350"/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Формы бюджетной отчетности, содержащие плановые (прогнозные) и (или) аналитические (управленческие) показатели, кроме того, подписываются руководителем финансово-экономической службы и (или) лицом, ответственным за формирование аналитической (управленческой) информации. </a:t>
            </a:r>
          </a:p>
          <a:p>
            <a:pPr marL="895350"/>
            <a:endParaRPr lang="ru-RU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95350"/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Указанные формы подписываются главным бухгалтером </a:t>
            </a:r>
            <a: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части финансовых показателей, сформированных </a:t>
            </a:r>
            <a: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основании данных </a:t>
            </a:r>
            <a: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бюджетного (бухгалтерского) </a:t>
            </a:r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учета, </a:t>
            </a:r>
            <a: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либо </a:t>
            </a:r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формировании консолидированной бюджетной отчетности в части данных, сформированных путем обобщения показателей бюджетной отчетности, используемой при консолидации.</a:t>
            </a:r>
          </a:p>
          <a:p>
            <a:endParaRPr lang="ru-RU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212"/>
            <a:ext cx="768478" cy="64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683568" y="548680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Подписание отчетных форм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6429"/>
            <a:ext cx="768478" cy="64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3"/>
          <p:cNvSpPr>
            <a:spLocks noChangeArrowheads="1"/>
          </p:cNvSpPr>
          <p:nvPr/>
        </p:nvSpPr>
        <p:spPr bwMode="auto">
          <a:xfrm>
            <a:off x="683568" y="548680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endParaRPr lang="ru-RU" altLang="ru-RU" sz="2800" dirty="0" smtClean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481138" y="1700213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ru-RU" b="1" dirty="0">
                <a:solidFill>
                  <a:srgbClr val="3366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 Минфина России от 08.06.2018 № </a:t>
            </a:r>
            <a:r>
              <a:rPr lang="ru-RU" b="1" dirty="0" smtClean="0">
                <a:solidFill>
                  <a:srgbClr val="3366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132н </a:t>
            </a:r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«Об утверждении Порядка формирования и применения кодов бюджетной классификации Российской Федерации»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844675"/>
            <a:ext cx="5810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460500" y="3141663"/>
            <a:ext cx="7416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Таблица соответствия разделов (подразделов) и видов расходов классификации расходов бюджетов, применяющихся при составлении и исполнении бюджетов субъектов Российской Федерации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5826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3"/>
          <p:cNvSpPr>
            <a:spLocks noChangeArrowheads="1"/>
          </p:cNvSpPr>
          <p:nvPr/>
        </p:nvSpPr>
        <p:spPr bwMode="auto">
          <a:xfrm>
            <a:off x="807583" y="548680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Бюджетная классификация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481138" y="5013176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ru-RU" b="1" dirty="0">
                <a:solidFill>
                  <a:srgbClr val="3366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 Минфина России от </a:t>
            </a:r>
            <a:r>
              <a:rPr lang="ru-RU" b="1" dirty="0" smtClean="0">
                <a:solidFill>
                  <a:srgbClr val="3366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29.11.2017 </a:t>
            </a:r>
            <a:r>
              <a:rPr lang="ru-RU" b="1" dirty="0">
                <a:solidFill>
                  <a:srgbClr val="3366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b="1" dirty="0" smtClean="0">
                <a:solidFill>
                  <a:srgbClr val="3366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209н </a:t>
            </a:r>
            <a: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«Об утверждении порядка применения КОСГУ»</a:t>
            </a:r>
            <a:endParaRPr lang="ru-RU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67" y="5013176"/>
            <a:ext cx="5810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3"/>
          <p:cNvSpPr>
            <a:spLocks noChangeArrowheads="1"/>
          </p:cNvSpPr>
          <p:nvPr/>
        </p:nvSpPr>
        <p:spPr bwMode="auto">
          <a:xfrm>
            <a:off x="683568" y="548680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Бюджетная классификация 2019 год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50875" y="1198021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ru-RU" b="1" dirty="0">
                <a:solidFill>
                  <a:srgbClr val="3366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 Минфина России от 08.06.2018 № </a:t>
            </a:r>
            <a:r>
              <a:rPr lang="ru-RU" b="1" dirty="0" smtClean="0">
                <a:solidFill>
                  <a:srgbClr val="3366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132н</a:t>
            </a:r>
            <a:endParaRPr lang="ru-RU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562100"/>
            <a:ext cx="6105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568" y="3808553"/>
            <a:ext cx="741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S Gothic" pitchFamily="49" charset="-128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ru-RU" b="1" dirty="0" smtClean="0">
                <a:solidFill>
                  <a:srgbClr val="3366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 Минфина России от 01.07.2013 № 65н</a:t>
            </a:r>
            <a:endParaRPr lang="ru-RU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275138"/>
            <a:ext cx="60007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5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3"/>
          <p:cNvSpPr>
            <a:spLocks noChangeArrowheads="1"/>
          </p:cNvSpPr>
          <p:nvPr/>
        </p:nvSpPr>
        <p:spPr bwMode="auto">
          <a:xfrm>
            <a:off x="683568" y="548680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Группа 100 «Доходы»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01986"/>
              </p:ext>
            </p:extLst>
          </p:nvPr>
        </p:nvGraphicFramePr>
        <p:xfrm>
          <a:off x="251520" y="1340768"/>
          <a:ext cx="8639028" cy="5682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9534"/>
                <a:gridCol w="359960"/>
                <a:gridCol w="4139534"/>
              </a:tblGrid>
              <a:tr h="5094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 г.</a:t>
                      </a:r>
                      <a:endParaRPr lang="ru-RU" sz="1600" b="1" dirty="0"/>
                    </a:p>
                  </a:txBody>
                  <a:tcPr marL="89481" marR="89481" marT="41310" marB="4131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9481" marR="89481" marT="41310" marB="41310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2019 г.</a:t>
                      </a:r>
                      <a:endParaRPr lang="ru-RU" sz="1600" b="1" dirty="0"/>
                    </a:p>
                  </a:txBody>
                  <a:tcPr marL="89481" marR="89481" marT="41310" marB="4131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0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	Налоговые доходы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effectLst/>
                        </a:rPr>
                        <a:t>110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 доходы,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таможенные платежи </a:t>
                      </a:r>
                      <a:r>
                        <a:rPr lang="ru-RU" sz="160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страховые взносы на обязательное социальное</a:t>
                      </a:r>
                      <a:r>
                        <a:rPr lang="ru-RU" sz="1600" kern="12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страхование </a:t>
                      </a:r>
                      <a:endParaRPr lang="ru-RU" sz="1600" kern="120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31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 120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собственности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120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собственности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373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130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оказания платных услуг (работ), компенсаций затрат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130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оказания платных услуг (работ), компенсаций затрат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Статья 140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Штрафы, пени, неустойки, возмещения ущерба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140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Штрафы, пени, неустойки, возмещения ущерба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5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 150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Безвозмездные поступления от бюджетов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effectLst/>
                        </a:rPr>
                        <a:t>150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Безвозмездные денежные поступления </a:t>
                      </a:r>
                      <a:r>
                        <a:rPr lang="ru-RU" sz="160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текущего характера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5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 160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Страховые взносы на обязательное социальное страхование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effectLst/>
                        </a:rPr>
                        <a:t>160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Безвозмездные денежные поступления </a:t>
                      </a:r>
                      <a:r>
                        <a:rPr lang="ru-RU" sz="160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капитального характера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Статья </a:t>
                      </a:r>
                      <a:r>
                        <a:rPr lang="ru-RU" sz="1600" dirty="0" smtClean="0"/>
                        <a:t>170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операций с активами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/>
                        <a:t>170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операций с активами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15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 180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доходы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/>
                        <a:t>180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доходы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190	Безвозмездные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неденежные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поступления в сектор государственного управления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11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2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3"/>
          <p:cNvSpPr>
            <a:spLocks noChangeArrowheads="1"/>
          </p:cNvSpPr>
          <p:nvPr/>
        </p:nvSpPr>
        <p:spPr bwMode="auto">
          <a:xfrm>
            <a:off x="611560" y="260648"/>
            <a:ext cx="8642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2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Группа 110 «Налоговые доходы, таможенные платежи и страховые взносы на обязательное социальное страхование»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04394"/>
              </p:ext>
            </p:extLst>
          </p:nvPr>
        </p:nvGraphicFramePr>
        <p:xfrm>
          <a:off x="651794" y="1628800"/>
          <a:ext cx="8024661" cy="3816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5150"/>
                <a:gridCol w="334361"/>
                <a:gridCol w="3845150"/>
              </a:tblGrid>
              <a:tr h="4406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 г.</a:t>
                      </a:r>
                      <a:endParaRPr lang="ru-RU" sz="1600" b="1" dirty="0"/>
                    </a:p>
                  </a:txBody>
                  <a:tcPr marL="89481" marR="89481" marT="41310" marB="4131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9481" marR="89481" marT="41310" marB="41310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2019 г.</a:t>
                      </a:r>
                      <a:endParaRPr lang="ru-RU" sz="1600" b="1" dirty="0"/>
                    </a:p>
                  </a:txBody>
                  <a:tcPr marL="89481" marR="89481" marT="41310" marB="4131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	Налоговые доходы</a:t>
                      </a:r>
                    </a:p>
                  </a:txBody>
                  <a:tcPr marL="89481" marR="89481" marT="41310" marB="4131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111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Налоги</a:t>
                      </a:r>
                    </a:p>
                  </a:txBody>
                  <a:tcPr marL="89481" marR="89481" marT="41310" marB="4131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57">
                <a:tc>
                  <a:txBody>
                    <a:bodyPr/>
                    <a:lstStyle/>
                    <a:p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112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пошлина, сборы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113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Таможенные платежи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41">
                <a:tc>
                  <a:txBody>
                    <a:bodyPr/>
                    <a:lstStyle/>
                    <a:p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kern="120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Статья 160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Страховые взносы на обязательное социальное страхование</a:t>
                      </a: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effectLst/>
                        </a:rPr>
                        <a:t>113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Обязательные страховые взносы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91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8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3"/>
          <p:cNvSpPr>
            <a:spLocks noChangeArrowheads="1"/>
          </p:cNvSpPr>
          <p:nvPr/>
        </p:nvSpPr>
        <p:spPr bwMode="auto">
          <a:xfrm>
            <a:off x="683568" y="548680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Статья 120 «Доходы от собственности»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69568"/>
              </p:ext>
            </p:extLst>
          </p:nvPr>
        </p:nvGraphicFramePr>
        <p:xfrm>
          <a:off x="288428" y="1059962"/>
          <a:ext cx="8820472" cy="6319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6476"/>
                <a:gridCol w="367520"/>
                <a:gridCol w="4226476"/>
              </a:tblGrid>
              <a:tr h="46832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2018 г.</a:t>
                      </a:r>
                      <a:endParaRPr lang="ru-RU" sz="1300" b="1" dirty="0"/>
                    </a:p>
                  </a:txBody>
                  <a:tcPr marL="89481" marR="89481" marT="41310" marB="4131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/>
                    </a:p>
                  </a:txBody>
                  <a:tcPr marL="89481" marR="89481" marT="41310" marB="41310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2019 г. (</a:t>
                      </a:r>
                      <a:r>
                        <a:rPr lang="ru-RU" sz="1300" b="1" i="1" dirty="0" smtClean="0">
                          <a:solidFill>
                            <a:srgbClr val="43B02A"/>
                          </a:solidFill>
                        </a:rPr>
                        <a:t>ИЗМЕНЕНИЯ в 209н</a:t>
                      </a:r>
                      <a:r>
                        <a:rPr lang="ru-RU" sz="1300" b="1" dirty="0" smtClean="0"/>
                        <a:t>)</a:t>
                      </a:r>
                      <a:endParaRPr lang="ru-RU" sz="1300" b="1" dirty="0"/>
                    </a:p>
                  </a:txBody>
                  <a:tcPr marL="89481" marR="89481" marT="41310" marB="4131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8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операционной аренды</a:t>
                      </a:r>
                    </a:p>
                  </a:txBody>
                  <a:tcPr marL="89481" marR="89481" marT="41310" marB="4131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3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операционной аренды</a:t>
                      </a:r>
                    </a:p>
                  </a:txBody>
                  <a:tcPr marL="89481" marR="89481" marT="41310" marB="4131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8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 Доходы от финансовой аренды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3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 Доходы от финансовой аренды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32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 Платежи при пользовании природными ресурсами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3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Платежи при пользовании природными ресурсами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32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 Проценты по депозитам, остаткам денежных средств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3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Проценты по депозитам, остаткам денежных средств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32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 Проценты по предоставленным заимствованиям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3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Проценты по предоставленным заимствованиям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32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 Проценты по иным финансовым инструментам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3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Проценты по иным финансовым инструментам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15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 Дивиденды от объектов инвестирования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3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Дивиденды от объектов инвестирования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 Доходы от предоставления неисключительных прав на результаты интеллектуальной деятельности и средства индивидуализации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Подстатья </a:t>
                      </a:r>
                      <a:r>
                        <a:rPr lang="ru-RU" sz="1300" b="1" kern="1200" dirty="0" smtClean="0">
                          <a:solidFill>
                            <a:srgbClr val="43B0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Доходы от предоставления неисключительных прав на результаты интеллектуальной деятельности и средства индивидуализации (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i="1" kern="1200" baseline="0" dirty="0" smtClean="0">
                          <a:solidFill>
                            <a:srgbClr val="43B0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было 129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Подстатья 129 Иные доходы от собственности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Подстатья </a:t>
                      </a:r>
                      <a:r>
                        <a:rPr lang="ru-RU" sz="1300" b="1" kern="1200" dirty="0" smtClean="0">
                          <a:solidFill>
                            <a:srgbClr val="43B0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доходы от собственности </a:t>
                      </a:r>
                      <a:r>
                        <a:rPr lang="ru-RU" sz="1300" b="1" i="1" kern="1200" dirty="0" smtClean="0">
                          <a:solidFill>
                            <a:srgbClr val="43B0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(было 12А)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400" b="1" dirty="0" smtClean="0"/>
                        <a:t>Подстатья 12А Доли в прибылях (убытках) объектов инвестирования (</a:t>
                      </a:r>
                      <a:r>
                        <a:rPr lang="ru-RU" sz="1400" b="1" i="1" dirty="0" smtClean="0">
                          <a:solidFill>
                            <a:srgbClr val="43B02A"/>
                          </a:solidFill>
                        </a:rPr>
                        <a:t>было 129</a:t>
                      </a:r>
                      <a:r>
                        <a:rPr lang="ru-RU" sz="1400" b="1" dirty="0" smtClean="0"/>
                        <a:t>)</a:t>
                      </a:r>
                      <a:endParaRPr lang="ru-RU" sz="1300" b="1" i="1" kern="1200" dirty="0" smtClean="0">
                        <a:solidFill>
                          <a:srgbClr val="43B02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15">
                <a:tc>
                  <a:txBody>
                    <a:bodyPr/>
                    <a:lstStyle/>
                    <a:p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Подстатья 12K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концессионной платы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32">
                <a:tc>
                  <a:txBody>
                    <a:bodyPr/>
                    <a:lstStyle/>
                    <a:p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Подстатья 12T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простого товарищества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78"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9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3"/>
          <p:cNvSpPr>
            <a:spLocks noChangeArrowheads="1"/>
          </p:cNvSpPr>
          <p:nvPr/>
        </p:nvSpPr>
        <p:spPr bwMode="auto">
          <a:xfrm>
            <a:off x="611560" y="332656"/>
            <a:ext cx="8642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Статья 130 «Доходы от оказания платных услуг (работ), компенсация затрат»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38978"/>
              </p:ext>
            </p:extLst>
          </p:nvPr>
        </p:nvGraphicFramePr>
        <p:xfrm>
          <a:off x="179388" y="1196975"/>
          <a:ext cx="8639176" cy="5543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9605">
                  <a:extLst>
                    <a:ext uri="{9D8B030D-6E8A-4147-A177-3AD203B41FA5}"/>
                  </a:extLst>
                </a:gridCol>
                <a:gridCol w="359966">
                  <a:extLst>
                    <a:ext uri="{9D8B030D-6E8A-4147-A177-3AD203B41FA5}"/>
                  </a:extLst>
                </a:gridCol>
                <a:gridCol w="4139605">
                  <a:extLst>
                    <a:ext uri="{9D8B030D-6E8A-4147-A177-3AD203B41FA5}"/>
                  </a:extLst>
                </a:gridCol>
              </a:tblGrid>
              <a:tr h="539668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2018 г.</a:t>
                      </a:r>
                      <a:endParaRPr lang="ru-RU" sz="1500" b="1" dirty="0"/>
                    </a:p>
                  </a:txBody>
                  <a:tcPr marL="82598" marR="82598" marT="41284" marB="41284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 marL="82598" marR="82598" marT="41284" marB="41284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2019 г.</a:t>
                      </a:r>
                      <a:endParaRPr lang="ru-RU" sz="1500" b="1" dirty="0"/>
                    </a:p>
                  </a:txBody>
                  <a:tcPr marL="82598" marR="82598" marT="41284" marB="41284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39762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 Доходы от оказания платных услуг (работ)</a:t>
                      </a:r>
                    </a:p>
                  </a:txBody>
                  <a:tcPr marL="82598" marR="82598" marT="41284" marB="41284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 Доходы от оказания платных услуг (работ)</a:t>
                      </a:r>
                    </a:p>
                  </a:txBody>
                  <a:tcPr marL="82598" marR="82598" marT="41284" marB="41284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68358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 Доходы от оказания услуг (работ) по программе обязательного медицинского страхования</a:t>
                      </a: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 Доходы от оказания услуг (работ) по программе обязательного медицинского страхования</a:t>
                      </a: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68358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 Плата за предоставление информации из государственных источников (реестров)</a:t>
                      </a: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 Плата за предоставление информации из государственных источников (реестров)</a:t>
                      </a: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39762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Доходы от компенсации затрат</a:t>
                      </a: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Доходы от компенсации затрат</a:t>
                      </a: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39762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 Доходы по условным арендным платежам</a:t>
                      </a: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 Доходы по условным арендным платежам</a:t>
                      </a: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39762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 Доходы бюджета от возврата дебиторской задолженности прошлых лет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 Доходы бюджета от возврата дебиторской задолженности прошлых лет</a:t>
                      </a: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39762">
                <a:tc>
                  <a:txBody>
                    <a:bodyPr/>
                    <a:lstStyle/>
                    <a:p>
                      <a:endParaRPr lang="ru-RU" sz="1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effectLst/>
                        </a:rPr>
                        <a:t>Подстатья</a:t>
                      </a:r>
                      <a:r>
                        <a:rPr lang="ru-RU" sz="1500" b="1" kern="1200" baseline="0" dirty="0" smtClean="0">
                          <a:effectLst/>
                        </a:rPr>
                        <a:t>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 Доходы от предстоящей компенсации затрат</a:t>
                      </a: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68358">
                <a:tc>
                  <a:txBody>
                    <a:bodyPr/>
                    <a:lstStyle/>
                    <a:p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effectLst/>
                        </a:rPr>
                        <a:t>Подстатья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 Доходы по выполненным этапам работ по договору строительного подряда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98" marR="82598" marT="41284" marB="4128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9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3"/>
          <p:cNvSpPr>
            <a:spLocks noChangeArrowheads="1"/>
          </p:cNvSpPr>
          <p:nvPr/>
        </p:nvSpPr>
        <p:spPr bwMode="auto">
          <a:xfrm>
            <a:off x="755576" y="268215"/>
            <a:ext cx="864235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lnSpc>
                <a:spcPct val="90000"/>
              </a:lnSpc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Особенности формирования и</a:t>
            </a:r>
          </a:p>
          <a:p>
            <a:pPr defTabSz="180975" eaLnBrk="1" hangingPunct="1">
              <a:lnSpc>
                <a:spcPct val="90000"/>
              </a:lnSpc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представления отчетности за 2018 год</a:t>
            </a:r>
            <a:endParaRPr lang="en-US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9512" y="1628800"/>
            <a:ext cx="2407593" cy="4536504"/>
            <a:chOff x="580231" y="1822760"/>
            <a:chExt cx="2407593" cy="4536504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80231" y="3406936"/>
              <a:ext cx="1471488" cy="1368152"/>
              <a:chOff x="580231" y="3140968"/>
              <a:chExt cx="1471488" cy="1368152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580231" y="3140968"/>
                <a:ext cx="1368152" cy="136815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1845045" y="3721707"/>
                <a:ext cx="206674" cy="20667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рямоугольник 8"/>
            <p:cNvSpPr/>
            <p:nvPr/>
          </p:nvSpPr>
          <p:spPr>
            <a:xfrm>
              <a:off x="2483768" y="1822760"/>
              <a:ext cx="504056" cy="4536504"/>
            </a:xfrm>
            <a:custGeom>
              <a:avLst/>
              <a:gdLst>
                <a:gd name="connsiteX0" fmla="*/ 0 w 720080"/>
                <a:gd name="connsiteY0" fmla="*/ 0 h 4608512"/>
                <a:gd name="connsiteX1" fmla="*/ 720080 w 720080"/>
                <a:gd name="connsiteY1" fmla="*/ 0 h 4608512"/>
                <a:gd name="connsiteX2" fmla="*/ 720080 w 720080"/>
                <a:gd name="connsiteY2" fmla="*/ 4608512 h 4608512"/>
                <a:gd name="connsiteX3" fmla="*/ 0 w 720080"/>
                <a:gd name="connsiteY3" fmla="*/ 4608512 h 4608512"/>
                <a:gd name="connsiteX4" fmla="*/ 0 w 720080"/>
                <a:gd name="connsiteY4" fmla="*/ 0 h 4608512"/>
                <a:gd name="connsiteX0" fmla="*/ 0 w 723875"/>
                <a:gd name="connsiteY0" fmla="*/ 0 h 4608512"/>
                <a:gd name="connsiteX1" fmla="*/ 720080 w 723875"/>
                <a:gd name="connsiteY1" fmla="*/ 0 h 4608512"/>
                <a:gd name="connsiteX2" fmla="*/ 723875 w 723875"/>
                <a:gd name="connsiteY2" fmla="*/ 2313409 h 4608512"/>
                <a:gd name="connsiteX3" fmla="*/ 720080 w 723875"/>
                <a:gd name="connsiteY3" fmla="*/ 4608512 h 4608512"/>
                <a:gd name="connsiteX4" fmla="*/ 0 w 723875"/>
                <a:gd name="connsiteY4" fmla="*/ 4608512 h 4608512"/>
                <a:gd name="connsiteX5" fmla="*/ 0 w 723875"/>
                <a:gd name="connsiteY5" fmla="*/ 0 h 4608512"/>
                <a:gd name="connsiteX0" fmla="*/ 723875 w 815315"/>
                <a:gd name="connsiteY0" fmla="*/ 2313409 h 4608512"/>
                <a:gd name="connsiteX1" fmla="*/ 720080 w 815315"/>
                <a:gd name="connsiteY1" fmla="*/ 4608512 h 4608512"/>
                <a:gd name="connsiteX2" fmla="*/ 0 w 815315"/>
                <a:gd name="connsiteY2" fmla="*/ 4608512 h 4608512"/>
                <a:gd name="connsiteX3" fmla="*/ 0 w 815315"/>
                <a:gd name="connsiteY3" fmla="*/ 0 h 4608512"/>
                <a:gd name="connsiteX4" fmla="*/ 720080 w 815315"/>
                <a:gd name="connsiteY4" fmla="*/ 0 h 4608512"/>
                <a:gd name="connsiteX5" fmla="*/ 815315 w 815315"/>
                <a:gd name="connsiteY5" fmla="*/ 2404849 h 4608512"/>
                <a:gd name="connsiteX0" fmla="*/ 723875 w 723875"/>
                <a:gd name="connsiteY0" fmla="*/ 2313409 h 4608512"/>
                <a:gd name="connsiteX1" fmla="*/ 720080 w 723875"/>
                <a:gd name="connsiteY1" fmla="*/ 4608512 h 4608512"/>
                <a:gd name="connsiteX2" fmla="*/ 0 w 723875"/>
                <a:gd name="connsiteY2" fmla="*/ 4608512 h 4608512"/>
                <a:gd name="connsiteX3" fmla="*/ 0 w 723875"/>
                <a:gd name="connsiteY3" fmla="*/ 0 h 4608512"/>
                <a:gd name="connsiteX4" fmla="*/ 720080 w 723875"/>
                <a:gd name="connsiteY4" fmla="*/ 0 h 4608512"/>
                <a:gd name="connsiteX0" fmla="*/ 720080 w 720080"/>
                <a:gd name="connsiteY0" fmla="*/ 4608512 h 4608512"/>
                <a:gd name="connsiteX1" fmla="*/ 0 w 720080"/>
                <a:gd name="connsiteY1" fmla="*/ 4608512 h 4608512"/>
                <a:gd name="connsiteX2" fmla="*/ 0 w 720080"/>
                <a:gd name="connsiteY2" fmla="*/ 0 h 4608512"/>
                <a:gd name="connsiteX3" fmla="*/ 720080 w 720080"/>
                <a:gd name="connsiteY3" fmla="*/ 0 h 460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080" h="4608512">
                  <a:moveTo>
                    <a:pt x="720080" y="4608512"/>
                  </a:moveTo>
                  <a:lnTo>
                    <a:pt x="0" y="4608512"/>
                  </a:lnTo>
                  <a:lnTo>
                    <a:pt x="0" y="0"/>
                  </a:lnTo>
                  <a:lnTo>
                    <a:pt x="720080" y="0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>
              <a:stCxn id="20" idx="6"/>
            </p:cNvCxnSpPr>
            <p:nvPr/>
          </p:nvCxnSpPr>
          <p:spPr>
            <a:xfrm>
              <a:off x="2051719" y="4091012"/>
              <a:ext cx="432049" cy="0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3" name="Овал 22"/>
          <p:cNvSpPr/>
          <p:nvPr/>
        </p:nvSpPr>
        <p:spPr>
          <a:xfrm>
            <a:off x="2555776" y="1561467"/>
            <a:ext cx="134666" cy="13466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555776" y="2256488"/>
            <a:ext cx="134666" cy="13466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543225" y="2975834"/>
            <a:ext cx="134666" cy="13466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569728" y="3826029"/>
            <a:ext cx="134666" cy="13466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543225" y="4483006"/>
            <a:ext cx="134666" cy="13466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565165" y="5185770"/>
            <a:ext cx="134666" cy="13466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543225" y="6097971"/>
            <a:ext cx="134666" cy="13466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stCxn id="24" idx="2"/>
          </p:cNvCxnSpPr>
          <p:nvPr/>
        </p:nvCxnSpPr>
        <p:spPr>
          <a:xfrm flipH="1">
            <a:off x="2083049" y="2323821"/>
            <a:ext cx="472727" cy="0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Прямая соединительная линия 30"/>
          <p:cNvCxnSpPr>
            <a:stCxn id="25" idx="2"/>
          </p:cNvCxnSpPr>
          <p:nvPr/>
        </p:nvCxnSpPr>
        <p:spPr>
          <a:xfrm flipH="1">
            <a:off x="2083049" y="3043167"/>
            <a:ext cx="460176" cy="0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2104989" y="3897052"/>
            <a:ext cx="460176" cy="0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083049" y="4538111"/>
            <a:ext cx="460176" cy="0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Прямая соединительная линия 33"/>
          <p:cNvCxnSpPr>
            <a:stCxn id="28" idx="2"/>
          </p:cNvCxnSpPr>
          <p:nvPr/>
        </p:nvCxnSpPr>
        <p:spPr>
          <a:xfrm flipH="1">
            <a:off x="2104989" y="5253103"/>
            <a:ext cx="460176" cy="0"/>
          </a:xfrm>
          <a:prstGeom prst="lin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9" y="3319762"/>
            <a:ext cx="1132993" cy="108012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729620" y="1461485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Применение </a:t>
            </a:r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федеральных стандартов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71365" y="2893725"/>
            <a:ext cx="594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Изменение</a:t>
            </a:r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сроков представления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отчетных форм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08957" y="3705785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Порядок </a:t>
            </a:r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подписания отчетных форм</a:t>
            </a:r>
            <a:endParaRPr lang="ru-RU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50837" y="4214945"/>
            <a:ext cx="581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Порядок </a:t>
            </a:r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представления отчетности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не имеющей числовые показателей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90442" y="5839056"/>
            <a:ext cx="576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Применение </a:t>
            </a:r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детализированных КБК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отчетных формах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59812" y="4915726"/>
            <a:ext cx="5769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Применение </a:t>
            </a:r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таблиц соответствия 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разрядов КБК и  кодов аналитических счетов бюджетного учета с ВР (аналитических кодов поступлений и выбытий)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35699" y="208647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Применение </a:t>
            </a:r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измененного плана счетов</a:t>
            </a:r>
          </a:p>
        </p:txBody>
      </p:sp>
    </p:spTree>
    <p:extLst>
      <p:ext uri="{BB962C8B-B14F-4D97-AF65-F5344CB8AC3E}">
        <p14:creationId xmlns:p14="http://schemas.microsoft.com/office/powerpoint/2010/main" val="6730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3"/>
          <p:cNvSpPr>
            <a:spLocks noChangeArrowheads="1"/>
          </p:cNvSpPr>
          <p:nvPr/>
        </p:nvSpPr>
        <p:spPr bwMode="auto">
          <a:xfrm>
            <a:off x="611560" y="476672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Статья 170 «Доходы от операций с активами»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160996"/>
              </p:ext>
            </p:extLst>
          </p:nvPr>
        </p:nvGraphicFramePr>
        <p:xfrm>
          <a:off x="179388" y="1182688"/>
          <a:ext cx="8639176" cy="5219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9605">
                  <a:extLst>
                    <a:ext uri="{9D8B030D-6E8A-4147-A177-3AD203B41FA5}"/>
                  </a:extLst>
                </a:gridCol>
                <a:gridCol w="359966">
                  <a:extLst>
                    <a:ext uri="{9D8B030D-6E8A-4147-A177-3AD203B41FA5}"/>
                  </a:extLst>
                </a:gridCol>
                <a:gridCol w="4139605">
                  <a:extLst>
                    <a:ext uri="{9D8B030D-6E8A-4147-A177-3AD203B41FA5}"/>
                  </a:extLst>
                </a:gridCol>
              </a:tblGrid>
              <a:tr h="590128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2018 г.</a:t>
                      </a:r>
                      <a:endParaRPr lang="ru-RU" sz="1500" b="1" dirty="0"/>
                    </a:p>
                  </a:txBody>
                  <a:tcPr marL="82598" marR="82598" marT="41283" marB="41283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 marL="82598" marR="82598" marT="41283" marB="41283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2019 г.</a:t>
                      </a:r>
                      <a:endParaRPr lang="ru-RU" sz="1500" b="1" dirty="0"/>
                    </a:p>
                  </a:txBody>
                  <a:tcPr marL="82598" marR="82598" marT="41283" marB="41283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11163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 Доходы от переоценки активов</a:t>
                      </a:r>
                    </a:p>
                  </a:txBody>
                  <a:tcPr marL="82598" marR="82598" marT="41283" marB="41283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 Курсовые разницы</a:t>
                      </a:r>
                    </a:p>
                  </a:txBody>
                  <a:tcPr marL="82598" marR="82598" marT="41283" marB="41283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11163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 Доходы от реализации активов</a:t>
                      </a: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 Доходы от выбытия активов</a:t>
                      </a: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39760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 Чрезвычайные доходы от операций с активами</a:t>
                      </a: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 Чрезвычайные доходы от операций с активами</a:t>
                      </a: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39760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 Выпадающие доходы</a:t>
                      </a: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 Выпадающие доходы</a:t>
                      </a: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68356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 Курсовые разницы по результатам пересчета бухгалтерской (финансовой) отчетности загранучреждений</a:t>
                      </a: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 Курсовые разницы по результатам пересчета бухгалтерской (финансовой) отчетности загранучреждений</a:t>
                      </a: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39760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оценки активов и обязательств</a:t>
                      </a: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 Доходы от оценки активов и обязательств</a:t>
                      </a: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39760">
                <a:tc>
                  <a:txBody>
                    <a:bodyPr/>
                    <a:lstStyle/>
                    <a:p>
                      <a:endParaRPr lang="ru-RU" sz="1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effectLst/>
                        </a:rPr>
                        <a:t>Подстатья</a:t>
                      </a:r>
                      <a:r>
                        <a:rPr lang="ru-RU" sz="1500" b="1" kern="1200" baseline="0" dirty="0" smtClean="0">
                          <a:effectLst/>
                        </a:rPr>
                        <a:t>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 Изменения в капитале объекта инвестирования</a:t>
                      </a: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39760">
                <a:tc>
                  <a:txBody>
                    <a:bodyPr/>
                    <a:lstStyle/>
                    <a:p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effectLst/>
                        </a:rPr>
                        <a:t>Подстатья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17T Доходы (убытки) от деятельности простого товарищества</a:t>
                      </a: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39760">
                <a:tc>
                  <a:txBody>
                    <a:bodyPr/>
                    <a:lstStyle/>
                    <a:p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effectLst/>
                        </a:rPr>
                        <a:t>Подстатья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17Z Результат инфляционной корректировки активов и обязательств</a:t>
                      </a:r>
                    </a:p>
                  </a:txBody>
                  <a:tcPr marL="82598" marR="82598" marT="41283" marB="4128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3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3"/>
          <p:cNvSpPr>
            <a:spLocks noChangeArrowheads="1"/>
          </p:cNvSpPr>
          <p:nvPr/>
        </p:nvSpPr>
        <p:spPr bwMode="auto">
          <a:xfrm>
            <a:off x="683568" y="476672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Статья 180 «Прочие доходы»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99082"/>
              </p:ext>
            </p:extLst>
          </p:nvPr>
        </p:nvGraphicFramePr>
        <p:xfrm>
          <a:off x="464173" y="1268760"/>
          <a:ext cx="8676455" cy="5467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7468"/>
                <a:gridCol w="361519"/>
                <a:gridCol w="4157468"/>
              </a:tblGrid>
              <a:tr h="408857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2018 г.</a:t>
                      </a:r>
                      <a:endParaRPr lang="ru-RU" sz="1700" b="1" dirty="0"/>
                    </a:p>
                  </a:txBody>
                  <a:tcPr marL="89481" marR="89481" marT="41308" marB="41308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/>
                    </a:p>
                  </a:txBody>
                  <a:tcPr marL="89481" marR="89481" marT="41308" marB="41308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2019 г.</a:t>
                      </a:r>
                      <a:endParaRPr lang="ru-RU" sz="1700" b="1" dirty="0"/>
                    </a:p>
                  </a:txBody>
                  <a:tcPr marL="89481" marR="89481" marT="41308" marB="41308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53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 Невыясненные поступления</a:t>
                      </a:r>
                    </a:p>
                  </a:txBody>
                  <a:tcPr marL="89481" marR="89481" marT="41308" marB="41308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 Невыясненные поступления</a:t>
                      </a:r>
                    </a:p>
                  </a:txBody>
                  <a:tcPr marL="89481" marR="89481" marT="41308" marB="41308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821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 Доходы от безвозмездного права пользования</a:t>
                      </a: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 Доходы от безвозмездного права пользования </a:t>
                      </a:r>
                      <a:r>
                        <a:rPr lang="ru-RU" sz="1800" b="1" kern="1200" dirty="0" smtClean="0">
                          <a:solidFill>
                            <a:srgbClr val="43B02A"/>
                          </a:solidFill>
                          <a:latin typeface="+mn-lt"/>
                          <a:ea typeface="+mn-ea"/>
                          <a:cs typeface="+mn-cs"/>
                        </a:rPr>
                        <a:t>активом, предоставленным организациями (за исключением сектора государственного управления и организаций государственного сектора)</a:t>
                      </a:r>
                      <a:endParaRPr lang="ru-RU" sz="1700" b="1" kern="1200" dirty="0" smtClean="0">
                        <a:solidFill>
                          <a:srgbClr val="43B02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49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 Доходы от субсидии на иные цели</a:t>
                      </a: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49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 Доходы от субсидии на осуществление капитальных вложений</a:t>
                      </a: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53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 Иные доходы</a:t>
                      </a:r>
                      <a:endParaRPr lang="ru-RU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+mn-cs"/>
                          <a:sym typeface="Symbol"/>
                        </a:rPr>
                        <a:t></a:t>
                      </a:r>
                      <a:endParaRPr lang="ru-RU" sz="1700" b="1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 Иные доходы</a:t>
                      </a: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445"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kern="1200" dirty="0" smtClean="0">
                          <a:effectLst/>
                        </a:rPr>
                        <a:t>Подстатья</a:t>
                      </a:r>
                      <a:r>
                        <a:rPr lang="ru-RU" sz="1700" b="1" kern="1200" baseline="0" dirty="0" smtClean="0">
                          <a:effectLst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18K Прочие доходы от увеличения стоимости имущества </a:t>
                      </a:r>
                      <a:r>
                        <a:rPr lang="ru-RU" sz="17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концедента</a:t>
                      </a:r>
                      <a:endParaRPr lang="ru-RU" sz="17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49"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kern="1200" dirty="0" smtClean="0">
                          <a:effectLst/>
                        </a:rPr>
                        <a:t>Подстатья</a:t>
                      </a:r>
                      <a:r>
                        <a:rPr lang="ru-RU" sz="1700" b="1" kern="1200" baseline="0" dirty="0" smtClean="0">
                          <a:effectLst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18T Прочие доходы (убытки) от деятельности простого товарищества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2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3"/>
          <p:cNvSpPr>
            <a:spLocks noChangeArrowheads="1"/>
          </p:cNvSpPr>
          <p:nvPr/>
        </p:nvSpPr>
        <p:spPr bwMode="auto">
          <a:xfrm>
            <a:off x="683568" y="476672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Статья 180 «Прочие доходы». Новые подстатьи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309842"/>
              </p:ext>
            </p:extLst>
          </p:nvPr>
        </p:nvGraphicFramePr>
        <p:xfrm>
          <a:off x="395536" y="1484784"/>
          <a:ext cx="8604447" cy="5187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2964"/>
                <a:gridCol w="358519"/>
                <a:gridCol w="4122964"/>
              </a:tblGrid>
              <a:tr h="455186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2018 г.</a:t>
                      </a:r>
                      <a:endParaRPr lang="ru-RU" sz="1700" b="1" dirty="0"/>
                    </a:p>
                  </a:txBody>
                  <a:tcPr marL="89481" marR="89481" marT="41308" marB="41308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/>
                    </a:p>
                  </a:txBody>
                  <a:tcPr marL="89481" marR="89481" marT="41308" marB="41308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2019 г.</a:t>
                      </a:r>
                      <a:endParaRPr lang="ru-RU" sz="1700" b="1" dirty="0"/>
                    </a:p>
                  </a:txBody>
                  <a:tcPr marL="89481" marR="89481" marT="41308" marB="41308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45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 Доходы от безвозмездного права пользования</a:t>
                      </a:r>
                    </a:p>
                  </a:txBody>
                  <a:tcPr marL="89481" marR="89481" marT="41308" marB="41308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 Доходы от безвозмездного права пользования </a:t>
                      </a:r>
                      <a:r>
                        <a:rPr lang="ru-RU" sz="1800" b="1" kern="1200" dirty="0" smtClean="0">
                          <a:solidFill>
                            <a:srgbClr val="43B02A"/>
                          </a:solidFill>
                          <a:latin typeface="+mn-lt"/>
                          <a:ea typeface="+mn-ea"/>
                          <a:cs typeface="+mn-cs"/>
                        </a:rPr>
                        <a:t>активом, предоставленным организациями (за исключением сектора государственного управления и организаций государственного сектора)</a:t>
                      </a:r>
                      <a:endParaRPr lang="ru-RU" sz="1700" b="1" kern="1200" dirty="0" smtClean="0">
                        <a:solidFill>
                          <a:srgbClr val="43B02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343"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Подстатья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rgbClr val="43B02A"/>
                          </a:solidFill>
                          <a:effectLst/>
                        </a:rPr>
                        <a:t>185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Доходы от безвозмездного права пользования </a:t>
                      </a:r>
                      <a:r>
                        <a:rPr lang="ru-RU" sz="1600" b="1" kern="1200" dirty="0" smtClean="0">
                          <a:solidFill>
                            <a:srgbClr val="43B02A"/>
                          </a:solidFill>
                          <a:latin typeface="+mn-lt"/>
                          <a:ea typeface="+mn-ea"/>
                          <a:cs typeface="+mn-cs"/>
                        </a:rPr>
                        <a:t>активом, предоставленным организациями государственного сектора</a:t>
                      </a:r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644"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Подстатья</a:t>
                      </a:r>
                      <a:r>
                        <a:rPr lang="ru-RU" sz="1800" kern="1200" baseline="0" dirty="0" smtClean="0">
                          <a:effectLst/>
                        </a:rPr>
                        <a:t> </a:t>
                      </a:r>
                      <a:r>
                        <a:rPr lang="ru-RU" sz="1800" b="1" kern="1200" baseline="0" dirty="0" smtClean="0">
                          <a:solidFill>
                            <a:srgbClr val="43B02A"/>
                          </a:solidFill>
                          <a:effectLst/>
                        </a:rPr>
                        <a:t>186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Доходы от безвозмездного права пользования </a:t>
                      </a:r>
                      <a:r>
                        <a:rPr lang="ru-RU" sz="1800" b="1" kern="1200" dirty="0" smtClean="0">
                          <a:solidFill>
                            <a:srgbClr val="43B02A"/>
                          </a:solidFill>
                          <a:latin typeface="+mn-lt"/>
                          <a:ea typeface="+mn-ea"/>
                          <a:cs typeface="+mn-cs"/>
                        </a:rPr>
                        <a:t>активом, предоставленным иными</a:t>
                      </a:r>
                      <a:r>
                        <a:rPr lang="ru-RU" sz="1800" b="1" kern="1200" baseline="0" dirty="0" smtClean="0">
                          <a:solidFill>
                            <a:srgbClr val="43B02A"/>
                          </a:solidFill>
                          <a:latin typeface="+mn-lt"/>
                          <a:ea typeface="+mn-ea"/>
                          <a:cs typeface="+mn-cs"/>
                        </a:rPr>
                        <a:t> лицами</a:t>
                      </a:r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54"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3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3"/>
          <p:cNvSpPr>
            <a:spLocks noChangeArrowheads="1"/>
          </p:cNvSpPr>
          <p:nvPr/>
        </p:nvSpPr>
        <p:spPr bwMode="auto">
          <a:xfrm>
            <a:off x="683568" y="476672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Новые расчеты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876878"/>
              </p:ext>
            </p:extLst>
          </p:nvPr>
        </p:nvGraphicFramePr>
        <p:xfrm>
          <a:off x="179512" y="1413957"/>
          <a:ext cx="8855051" cy="5432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3045"/>
                <a:gridCol w="368961"/>
                <a:gridCol w="4243045"/>
              </a:tblGrid>
              <a:tr h="517611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2018 г.</a:t>
                      </a:r>
                      <a:endParaRPr lang="ru-RU" sz="1700" b="1" dirty="0"/>
                    </a:p>
                  </a:txBody>
                  <a:tcPr marL="89481" marR="89481" marT="41308" marB="41308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/>
                    </a:p>
                  </a:txBody>
                  <a:tcPr marL="89481" marR="89481" marT="41308" marB="41308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2019 г.</a:t>
                      </a:r>
                      <a:endParaRPr lang="ru-RU" sz="1700" b="1" dirty="0"/>
                    </a:p>
                  </a:txBody>
                  <a:tcPr marL="89481" marR="89481" marT="41308" marB="41308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101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КОСГУ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43B02A"/>
                          </a:solidFill>
                          <a:latin typeface="+mn-lt"/>
                          <a:ea typeface="+mn-ea"/>
                          <a:cs typeface="+mn-cs"/>
                        </a:rPr>
                        <a:t> 151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Поступления </a:t>
                      </a:r>
                      <a:r>
                        <a:rPr lang="ru-RU" sz="1800" b="1" kern="1200" dirty="0" smtClean="0">
                          <a:solidFill>
                            <a:srgbClr val="43B02A"/>
                          </a:solidFill>
                          <a:latin typeface="+mn-lt"/>
                          <a:ea typeface="+mn-ea"/>
                          <a:cs typeface="+mn-cs"/>
                        </a:rPr>
                        <a:t>текущего характера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других бюджетов бюджетной системы Российской Федерации</a:t>
                      </a:r>
                      <a:endParaRPr lang="ru-RU" sz="1700" b="1" kern="1200" dirty="0" smtClean="0">
                        <a:solidFill>
                          <a:srgbClr val="43B02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632"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ДОТАЦИИ,  СУБВЕНЦИИ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КОНСОЛИДИРОВАННЫЕ  СУБСИДИИ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</a:t>
                      </a: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МБТ (нецелевые, целевые (не 310,320)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(не 310, 320)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15"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43B0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   КАПИТАЛЬНОГО характера</a:t>
                      </a: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038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КОСГУ  183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"Доходы от субсидии на иные цели";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КОСГУ 184 "Доходы от субсидии на осуществление капитальных вложений"</a:t>
                      </a:r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43B02A"/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152"/>
                      </a:pPr>
                      <a:r>
                        <a:rPr lang="ru-RU" sz="1800" b="1" dirty="0" smtClean="0">
                          <a:solidFill>
                            <a:srgbClr val="43B02A"/>
                          </a:solidFill>
                        </a:rPr>
                        <a:t>  Бюджетным и автономным учреждениям от сектора государственного управления</a:t>
                      </a:r>
                      <a:endParaRPr lang="ru-RU" sz="1700" b="1" kern="1200" dirty="0">
                        <a:solidFill>
                          <a:srgbClr val="43B02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lain" startAt="162"/>
                      </a:pPr>
                      <a:r>
                        <a:rPr lang="ru-RU" sz="1700" b="1" kern="1200" baseline="0" dirty="0" smtClean="0">
                          <a:solidFill>
                            <a:srgbClr val="43B0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КАПИТАЛЬНОГО характера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700" b="1" kern="1200" baseline="0" dirty="0" smtClean="0">
                          <a:solidFill>
                            <a:srgbClr val="43B0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( цели 310,320)</a:t>
                      </a:r>
                      <a:endParaRPr lang="ru-RU" sz="1800" b="1" dirty="0" smtClean="0">
                        <a:solidFill>
                          <a:srgbClr val="43B02A"/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10"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43B02A"/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ru-RU" sz="1800" b="1" dirty="0" smtClean="0">
                        <a:solidFill>
                          <a:srgbClr val="43B02A"/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7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3"/>
          <p:cNvSpPr>
            <a:spLocks noChangeArrowheads="1"/>
          </p:cNvSpPr>
          <p:nvPr/>
        </p:nvSpPr>
        <p:spPr bwMode="auto">
          <a:xfrm>
            <a:off x="840828" y="404664"/>
            <a:ext cx="86291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Безвозмездные поступления</a:t>
            </a:r>
          </a:p>
        </p:txBody>
      </p:sp>
      <p:pic>
        <p:nvPicPr>
          <p:cNvPr id="23552" name="Рисунок 235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84784"/>
            <a:ext cx="7479085" cy="4838676"/>
          </a:xfrm>
          <a:prstGeom prst="rect">
            <a:avLst/>
          </a:prstGeom>
        </p:spPr>
      </p:pic>
      <p:pic>
        <p:nvPicPr>
          <p:cNvPr id="12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/>
          <a:stretch>
            <a:fillRect/>
          </a:stretch>
        </p:blipFill>
        <p:spPr bwMode="auto">
          <a:xfrm>
            <a:off x="5364088" y="4883994"/>
            <a:ext cx="1656184" cy="1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7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rgbClr val="C8C7CF"/>
              </a:gs>
              <a:gs pos="100000">
                <a:srgbClr val="DEDDE3">
                  <a:lumMod val="75000"/>
                  <a:lumOff val="2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2060848"/>
            <a:ext cx="7042776" cy="172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B7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 </a:t>
            </a:r>
            <a:br>
              <a:rPr lang="ru-RU" dirty="0" smtClean="0">
                <a:solidFill>
                  <a:srgbClr val="0B7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0B7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внимание!</a:t>
            </a:r>
            <a:endParaRPr lang="ru-RU" dirty="0">
              <a:solidFill>
                <a:srgbClr val="0B71B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17" y="2724904"/>
            <a:ext cx="3236983" cy="41330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9" y="-11842"/>
            <a:ext cx="2584709" cy="306629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137083" y="4175474"/>
            <a:ext cx="2016125" cy="32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rgbClr val="0B71BD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www.keysystems.ru</a:t>
            </a:r>
            <a:endParaRPr lang="ru-RU" altLang="ru-RU" sz="1400" dirty="0">
              <a:solidFill>
                <a:srgbClr val="0B71BD"/>
              </a:solidFill>
              <a:latin typeface="Segoe UI Semibold" panose="020B07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37083" y="5051409"/>
            <a:ext cx="2521860" cy="327009"/>
            <a:chOff x="2137083" y="5148244"/>
            <a:chExt cx="2521860" cy="327009"/>
          </a:xfrm>
        </p:grpSpPr>
        <p:sp>
          <p:nvSpPr>
            <p:cNvPr id="12" name="Заголовок 1"/>
            <p:cNvSpPr txBox="1">
              <a:spLocks/>
            </p:cNvSpPr>
            <p:nvPr/>
          </p:nvSpPr>
          <p:spPr bwMode="auto">
            <a:xfrm>
              <a:off x="2137083" y="5148244"/>
              <a:ext cx="2016125" cy="32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ru-RU" altLang="ru-RU" sz="1200" dirty="0">
                  <a:solidFill>
                    <a:srgbClr val="0B71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Следуйте за нами 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ru-RU" altLang="ru-RU" sz="1200" dirty="0">
                  <a:solidFill>
                    <a:srgbClr val="0B71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 </a:t>
              </a:r>
              <a:r>
                <a:rPr lang="ru-RU" altLang="ru-RU" sz="1200" dirty="0" err="1">
                  <a:solidFill>
                    <a:srgbClr val="0B71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соцсетях</a:t>
              </a:r>
              <a:r>
                <a:rPr lang="ru-RU" altLang="ru-RU" sz="1200" dirty="0" smtClean="0">
                  <a:solidFill>
                    <a:srgbClr val="0B71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</a:t>
              </a:r>
              <a:endParaRPr lang="ru-RU" altLang="ru-RU" sz="12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473" y="5206009"/>
              <a:ext cx="1011470" cy="268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5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5868144" y="4358957"/>
            <a:ext cx="2679546" cy="2416233"/>
            <a:chOff x="-18046" y="1308232"/>
            <a:chExt cx="2895570" cy="3162168"/>
          </a:xfrm>
        </p:grpSpPr>
        <p:pic>
          <p:nvPicPr>
            <p:cNvPr id="21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9"/>
            <a:stretch>
              <a:fillRect/>
            </a:stretch>
          </p:blipFill>
          <p:spPr bwMode="auto">
            <a:xfrm>
              <a:off x="-18046" y="1308232"/>
              <a:ext cx="2895570" cy="316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Овал 21"/>
            <p:cNvSpPr/>
            <p:nvPr/>
          </p:nvSpPr>
          <p:spPr>
            <a:xfrm>
              <a:off x="2309813" y="2786063"/>
              <a:ext cx="252412" cy="238125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657351" y="4105276"/>
              <a:ext cx="252412" cy="209549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838200" y="3854696"/>
              <a:ext cx="252412" cy="250580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8100" y="2983159"/>
              <a:ext cx="252412" cy="250580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40491" y="2365746"/>
              <a:ext cx="252412" cy="250580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rot="20737927">
              <a:off x="325406" y="2181225"/>
              <a:ext cx="269907" cy="202643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98718" y="2391274"/>
            <a:ext cx="5425654" cy="300633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718270" y="588871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форм отчетность за 2018 год (191н)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7636" y="1479786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Баланс </a:t>
            </a:r>
            <a:r>
              <a:rPr lang="ru-RU" sz="1400" dirty="0" smtClean="0">
                <a:solidFill>
                  <a:schemeClr val="tx2"/>
                </a:solidFill>
              </a:rPr>
              <a:t>(0503120, 0503140)</a:t>
            </a: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Справка </a:t>
            </a:r>
            <a:r>
              <a:rPr lang="ru-RU" sz="1400" dirty="0">
                <a:solidFill>
                  <a:schemeClr val="tx2"/>
                </a:solidFill>
              </a:rPr>
              <a:t>по консолидируемым расчетам (ф. 0503125) </a:t>
            </a:r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Справка </a:t>
            </a:r>
            <a:r>
              <a:rPr lang="ru-RU" sz="1400" dirty="0">
                <a:solidFill>
                  <a:schemeClr val="tx2"/>
                </a:solidFill>
              </a:rPr>
              <a:t>по заключению счетов бюджетного учета отчетного финансового года (ф. 0503110) </a:t>
            </a:r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Отчет </a:t>
            </a:r>
            <a:r>
              <a:rPr lang="ru-RU" sz="1400" dirty="0">
                <a:solidFill>
                  <a:schemeClr val="tx2"/>
                </a:solidFill>
              </a:rPr>
              <a:t>об исполнении </a:t>
            </a:r>
            <a:r>
              <a:rPr lang="ru-RU" sz="1400" dirty="0" smtClean="0">
                <a:solidFill>
                  <a:schemeClr val="tx2"/>
                </a:solidFill>
              </a:rPr>
              <a:t>консолидированного бюджета РФ и бюджета ТГВФ </a:t>
            </a:r>
            <a:r>
              <a:rPr lang="ru-RU" sz="1400" dirty="0">
                <a:solidFill>
                  <a:schemeClr val="tx2"/>
                </a:solidFill>
              </a:rPr>
              <a:t>(ф. </a:t>
            </a:r>
            <a:r>
              <a:rPr lang="ru-RU" sz="1400" dirty="0" smtClean="0">
                <a:solidFill>
                  <a:schemeClr val="tx2"/>
                </a:solidFill>
              </a:rPr>
              <a:t>0503317) </a:t>
            </a: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Консолидированный отчет </a:t>
            </a:r>
            <a:r>
              <a:rPr lang="ru-RU" sz="1400" dirty="0">
                <a:solidFill>
                  <a:schemeClr val="tx2"/>
                </a:solidFill>
              </a:rPr>
              <a:t>о финансовых результатах деятельности (ф. </a:t>
            </a:r>
            <a:r>
              <a:rPr lang="ru-RU" sz="1400" dirty="0" smtClean="0">
                <a:solidFill>
                  <a:schemeClr val="tx2"/>
                </a:solidFill>
              </a:rPr>
              <a:t>0503321</a:t>
            </a:r>
            <a:r>
              <a:rPr lang="ru-RU" sz="1400" dirty="0">
                <a:solidFill>
                  <a:schemeClr val="tx2"/>
                </a:solidFill>
              </a:rPr>
              <a:t>) </a:t>
            </a:r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Консолидированный отчет </a:t>
            </a:r>
            <a:r>
              <a:rPr lang="ru-RU" sz="1400" dirty="0">
                <a:solidFill>
                  <a:schemeClr val="tx2"/>
                </a:solidFill>
              </a:rPr>
              <a:t>о движении денежных средств (ф. </a:t>
            </a:r>
            <a:r>
              <a:rPr lang="ru-RU" sz="1400" dirty="0" smtClean="0">
                <a:solidFill>
                  <a:schemeClr val="tx2"/>
                </a:solidFill>
              </a:rPr>
              <a:t>0503323</a:t>
            </a:r>
            <a:r>
              <a:rPr lang="ru-RU" sz="1400" dirty="0">
                <a:solidFill>
                  <a:schemeClr val="tx2"/>
                </a:solidFill>
              </a:rPr>
              <a:t>) </a:t>
            </a:r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Пояснительная </a:t>
            </a:r>
            <a:r>
              <a:rPr lang="ru-RU" sz="1400" dirty="0">
                <a:solidFill>
                  <a:schemeClr val="tx2"/>
                </a:solidFill>
              </a:rPr>
              <a:t>записка (ф. </a:t>
            </a:r>
            <a:r>
              <a:rPr lang="ru-RU" sz="1400" dirty="0" smtClean="0">
                <a:solidFill>
                  <a:schemeClr val="tx2"/>
                </a:solidFill>
              </a:rPr>
              <a:t>0503360</a:t>
            </a:r>
            <a:r>
              <a:rPr lang="ru-RU" sz="1400" dirty="0">
                <a:solidFill>
                  <a:schemeClr val="tx2"/>
                </a:solidFill>
              </a:rPr>
              <a:t>): 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ф.0503368, ф.0503364, ф.0503369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smtClean="0">
                <a:solidFill>
                  <a:schemeClr val="tx2"/>
                </a:solidFill>
              </a:rPr>
              <a:t>ф.0503373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smtClean="0">
                <a:solidFill>
                  <a:schemeClr val="tx2"/>
                </a:solidFill>
              </a:rPr>
              <a:t>ф.0503371, ф.0503372 и пр.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8" y="1479786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6" y="1935844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7" y="2828844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4" y="3229155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7" y="3673335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57" y="4097972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6" y="2398477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/>
          <a:stretch>
            <a:fillRect/>
          </a:stretch>
        </p:blipFill>
        <p:spPr bwMode="auto">
          <a:xfrm>
            <a:off x="6639645" y="4437062"/>
            <a:ext cx="27209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98718" y="2207294"/>
            <a:ext cx="5425654" cy="300633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718270" y="588871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форм отчетность за 2018 год (191н)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8270" y="155679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Баланс главного распорядителя, распорядителя, получателя бюджетных средств, главного администратора, администратора источников финансирования дефицита </a:t>
            </a:r>
            <a:r>
              <a:rPr lang="ru-RU" sz="1400" dirty="0" err="1" smtClean="0">
                <a:solidFill>
                  <a:schemeClr val="tx2"/>
                </a:solidFill>
              </a:rPr>
              <a:t>бюджета,главного</a:t>
            </a:r>
            <a:r>
              <a:rPr lang="ru-RU" sz="1400" dirty="0" smtClean="0">
                <a:solidFill>
                  <a:schemeClr val="tx2"/>
                </a:solidFill>
              </a:rPr>
              <a:t> администратора, администратора доходов бюджета (</a:t>
            </a:r>
            <a:r>
              <a:rPr lang="ru-RU" sz="1400" dirty="0">
                <a:solidFill>
                  <a:schemeClr val="tx2"/>
                </a:solidFill>
              </a:rPr>
              <a:t>ф. </a:t>
            </a:r>
            <a:r>
              <a:rPr lang="ru-RU" sz="1400" dirty="0" smtClean="0">
                <a:solidFill>
                  <a:schemeClr val="tx2"/>
                </a:solidFill>
              </a:rPr>
              <a:t>0503130)</a:t>
            </a: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Справка </a:t>
            </a:r>
            <a:r>
              <a:rPr lang="ru-RU" sz="1400" dirty="0">
                <a:solidFill>
                  <a:schemeClr val="tx2"/>
                </a:solidFill>
              </a:rPr>
              <a:t>по консолидируемым расчетам (ф. 0503125) </a:t>
            </a:r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Справка </a:t>
            </a:r>
            <a:r>
              <a:rPr lang="ru-RU" sz="1400" dirty="0">
                <a:solidFill>
                  <a:schemeClr val="tx2"/>
                </a:solidFill>
              </a:rPr>
              <a:t>по заключению счетов бюджетного учета отчетного финансового года (ф. 0503110) </a:t>
            </a:r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Отчет </a:t>
            </a:r>
            <a:r>
              <a:rPr lang="ru-RU" sz="1400" dirty="0">
                <a:solidFill>
                  <a:schemeClr val="tx2"/>
                </a:solidFill>
              </a:rPr>
              <a:t>об исполнении бюджета 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 (ф. 0503127) </a:t>
            </a:r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Отчет о </a:t>
            </a:r>
            <a:r>
              <a:rPr lang="ru-RU" sz="1400" dirty="0">
                <a:solidFill>
                  <a:schemeClr val="tx2"/>
                </a:solidFill>
              </a:rPr>
              <a:t>бюджетных обязательствах (ф. 0503128) </a:t>
            </a:r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Отчет </a:t>
            </a:r>
            <a:r>
              <a:rPr lang="ru-RU" sz="1400" dirty="0">
                <a:solidFill>
                  <a:schemeClr val="tx2"/>
                </a:solidFill>
              </a:rPr>
              <a:t>о финансовых результатах деятельности (ф. 0503121) </a:t>
            </a:r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Отчет </a:t>
            </a:r>
            <a:r>
              <a:rPr lang="ru-RU" sz="1400" dirty="0">
                <a:solidFill>
                  <a:schemeClr val="tx2"/>
                </a:solidFill>
              </a:rPr>
              <a:t>о движении денежных средств (ф. 0503123) </a:t>
            </a:r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Пояснительная </a:t>
            </a:r>
            <a:r>
              <a:rPr lang="ru-RU" sz="1400" dirty="0">
                <a:solidFill>
                  <a:schemeClr val="tx2"/>
                </a:solidFill>
              </a:rPr>
              <a:t>записка (ф. 0503160): 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ф.0503168, ф.0503164, </a:t>
            </a:r>
            <a:r>
              <a:rPr lang="ru-RU" sz="1400" dirty="0">
                <a:solidFill>
                  <a:schemeClr val="tx2"/>
                </a:solidFill>
              </a:rPr>
              <a:t>ф.0503169, ф.0503173, </a:t>
            </a:r>
            <a:r>
              <a:rPr lang="ru-RU" sz="1400" dirty="0" smtClean="0">
                <a:solidFill>
                  <a:schemeClr val="tx2"/>
                </a:solidFill>
              </a:rPr>
              <a:t>ф.0503175 и пр.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1" y="1556792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1" y="2453059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2" y="3346059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8" y="4142208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4" y="4577049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8" y="5037094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8" y="5449404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1" y="2915692"/>
            <a:ext cx="303819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9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25879</TotalTime>
  <Words>4600</Words>
  <Application>Microsoft Office PowerPoint</Application>
  <PresentationFormat>Экран (4:3)</PresentationFormat>
  <Paragraphs>681</Paragraphs>
  <Slides>75</Slides>
  <Notes>57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6" baseType="lpstr">
      <vt:lpstr>MS Gothic</vt:lpstr>
      <vt:lpstr>Arial</vt:lpstr>
      <vt:lpstr>Arial Narrow</vt:lpstr>
      <vt:lpstr>Calibri</vt:lpstr>
      <vt:lpstr>Cambria</vt:lpstr>
      <vt:lpstr>Segoe UI</vt:lpstr>
      <vt:lpstr>Segoe UI Semibold</vt:lpstr>
      <vt:lpstr>Symbol</vt:lpstr>
      <vt:lpstr>Times New Roman</vt:lpstr>
      <vt:lpstr>Wingdings</vt:lpstr>
      <vt:lpstr>Тема Office</vt:lpstr>
      <vt:lpstr>Актуальные вопросы составления и сбора отчетности за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Захаренко Юлия Александровна</dc:creator>
  <cp:lastModifiedBy>Постнова Алена Сергеевна</cp:lastModifiedBy>
  <cp:revision>1049</cp:revision>
  <cp:lastPrinted>2017-09-18T16:41:27Z</cp:lastPrinted>
  <dcterms:created xsi:type="dcterms:W3CDTF">2011-05-12T04:19:48Z</dcterms:created>
  <dcterms:modified xsi:type="dcterms:W3CDTF">2018-12-24T16:08:13Z</dcterms:modified>
</cp:coreProperties>
</file>