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501" r:id="rId2"/>
    <p:sldId id="503" r:id="rId3"/>
    <p:sldId id="641" r:id="rId4"/>
    <p:sldId id="644" r:id="rId5"/>
    <p:sldId id="645" r:id="rId6"/>
    <p:sldId id="661" r:id="rId7"/>
    <p:sldId id="663" r:id="rId8"/>
    <p:sldId id="646" r:id="rId9"/>
    <p:sldId id="655" r:id="rId10"/>
    <p:sldId id="656" r:id="rId11"/>
    <p:sldId id="660" r:id="rId12"/>
    <p:sldId id="664" r:id="rId13"/>
    <p:sldId id="649" r:id="rId14"/>
    <p:sldId id="652" r:id="rId15"/>
    <p:sldId id="681" r:id="rId16"/>
    <p:sldId id="665" r:id="rId17"/>
    <p:sldId id="666" r:id="rId18"/>
    <p:sldId id="651" r:id="rId19"/>
    <p:sldId id="680" r:id="rId20"/>
    <p:sldId id="679" r:id="rId21"/>
    <p:sldId id="667" r:id="rId22"/>
    <p:sldId id="668" r:id="rId23"/>
    <p:sldId id="653" r:id="rId24"/>
    <p:sldId id="640" r:id="rId25"/>
    <p:sldId id="669" r:id="rId26"/>
    <p:sldId id="654" r:id="rId27"/>
    <p:sldId id="677" r:id="rId28"/>
    <p:sldId id="678" r:id="rId29"/>
    <p:sldId id="642" r:id="rId30"/>
    <p:sldId id="643" r:id="rId31"/>
    <p:sldId id="647" r:id="rId32"/>
    <p:sldId id="658" r:id="rId33"/>
    <p:sldId id="659" r:id="rId34"/>
    <p:sldId id="671" r:id="rId35"/>
    <p:sldId id="670" r:id="rId36"/>
    <p:sldId id="674" r:id="rId37"/>
    <p:sldId id="672" r:id="rId38"/>
    <p:sldId id="675" r:id="rId39"/>
    <p:sldId id="676" r:id="rId40"/>
    <p:sldId id="673" r:id="rId41"/>
    <p:sldId id="502" r:id="rId42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0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стнова Алена Сергеевна" initials="ПАС" lastIdx="1" clrIdx="0">
    <p:extLst>
      <p:ext uri="{19B8F6BF-5375-455C-9EA6-DF929625EA0E}">
        <p15:presenceInfo xmlns:p15="http://schemas.microsoft.com/office/powerpoint/2012/main" userId="S-1-5-21-885190686-2150402424-1814126941-96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5DA2"/>
    <a:srgbClr val="0070C0"/>
    <a:srgbClr val="1297CC"/>
    <a:srgbClr val="1461AB"/>
    <a:srgbClr val="C8C7CF"/>
    <a:srgbClr val="F496AA"/>
    <a:srgbClr val="EDE806"/>
    <a:srgbClr val="6699FF"/>
    <a:srgbClr val="4BAD3B"/>
    <a:srgbClr val="DB21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29" autoAdjust="0"/>
    <p:restoredTop sz="73897" autoAdjust="0"/>
  </p:normalViewPr>
  <p:slideViewPr>
    <p:cSldViewPr>
      <p:cViewPr varScale="1">
        <p:scale>
          <a:sx n="83" d="100"/>
          <a:sy n="83" d="100"/>
        </p:scale>
        <p:origin x="1302" y="60"/>
      </p:cViewPr>
      <p:guideLst>
        <p:guide orient="horz" pos="2160"/>
        <p:guide pos="10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29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A1C5CEC-3FB8-41B2-A437-716C1FB6C6A2}" type="datetimeFigureOut">
              <a:rPr lang="ru-RU"/>
              <a:pPr>
                <a:defRPr/>
              </a:pPr>
              <a:t>30.09.2019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C62C265-0CC7-4090-823C-E8AE81E4DB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8404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27E6B7F-5730-4FDC-9260-E1AB123BBA90}" type="datetimeFigureOut">
              <a:rPr lang="ru-RU"/>
              <a:pPr>
                <a:defRPr/>
              </a:pPr>
              <a:t>30.09.2019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95FBF245-3A7C-4772-8A3C-E0E4EDEBF8F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17703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8EB1B0-446C-434F-AE86-28CBF2186592}" type="slidenum">
              <a:rPr lang="ru-RU" altLang="ru-RU">
                <a:latin typeface="Calibri" panose="020F0502020204030204" pitchFamily="34" charset="0"/>
              </a:rPr>
              <a:pPr/>
              <a:t>2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964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BF245-3A7C-4772-8A3C-E0E4EDEBF8F3}" type="slidenum">
              <a:rPr lang="ru-RU" altLang="ru-RU" smtClean="0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9251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8EB1B0-446C-434F-AE86-28CBF2186592}" type="slidenum">
              <a:rPr lang="ru-RU" altLang="ru-RU">
                <a:latin typeface="Calibri" panose="020F0502020204030204" pitchFamily="34" charset="0"/>
              </a:rPr>
              <a:pPr/>
              <a:t>12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2553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8EB1B0-446C-434F-AE86-28CBF2186592}" type="slidenum">
              <a:rPr lang="ru-RU" altLang="ru-RU">
                <a:latin typeface="Calibri" panose="020F0502020204030204" pitchFamily="34" charset="0"/>
              </a:rPr>
              <a:pPr/>
              <a:t>13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6079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BF245-3A7C-4772-8A3C-E0E4EDEBF8F3}" type="slidenum">
              <a:rPr lang="ru-RU" altLang="ru-RU" smtClean="0"/>
              <a:pPr/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3023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BF245-3A7C-4772-8A3C-E0E4EDEBF8F3}" type="slidenum">
              <a:rPr lang="ru-RU" altLang="ru-RU" smtClean="0"/>
              <a:pPr/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3299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BF245-3A7C-4772-8A3C-E0E4EDEBF8F3}" type="slidenum">
              <a:rPr lang="ru-RU" altLang="ru-RU" smtClean="0"/>
              <a:pPr/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43521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BF245-3A7C-4772-8A3C-E0E4EDEBF8F3}" type="slidenum">
              <a:rPr lang="ru-RU" altLang="ru-RU" smtClean="0"/>
              <a:pPr/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34040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BF245-3A7C-4772-8A3C-E0E4EDEBF8F3}" type="slidenum">
              <a:rPr lang="ru-RU" altLang="ru-RU" smtClean="0"/>
              <a:pPr/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58710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BF245-3A7C-4772-8A3C-E0E4EDEBF8F3}" type="slidenum">
              <a:rPr lang="ru-RU" altLang="ru-RU" smtClean="0"/>
              <a:pPr/>
              <a:t>19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06210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BF245-3A7C-4772-8A3C-E0E4EDEBF8F3}" type="slidenum">
              <a:rPr lang="ru-RU" altLang="ru-RU" smtClean="0"/>
              <a:pPr/>
              <a:t>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7413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8EB1B0-446C-434F-AE86-28CBF2186592}" type="slidenum">
              <a:rPr lang="ru-RU" altLang="ru-RU">
                <a:latin typeface="Calibri" panose="020F0502020204030204" pitchFamily="34" charset="0"/>
              </a:rPr>
              <a:pPr/>
              <a:t>3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3434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BF245-3A7C-4772-8A3C-E0E4EDEBF8F3}" type="slidenum">
              <a:rPr lang="ru-RU" altLang="ru-RU" smtClean="0"/>
              <a:pPr/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66165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BF245-3A7C-4772-8A3C-E0E4EDEBF8F3}" type="slidenum">
              <a:rPr lang="ru-RU" altLang="ru-RU" smtClean="0"/>
              <a:pPr/>
              <a:t>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49358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BF245-3A7C-4772-8A3C-E0E4EDEBF8F3}" type="slidenum">
              <a:rPr lang="ru-RU" altLang="ru-RU" smtClean="0"/>
              <a:pPr/>
              <a:t>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6116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BF245-3A7C-4772-8A3C-E0E4EDEBF8F3}" type="slidenum">
              <a:rPr lang="ru-RU" altLang="ru-RU" smtClean="0"/>
              <a:pPr/>
              <a:t>24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06577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BF245-3A7C-4772-8A3C-E0E4EDEBF8F3}" type="slidenum">
              <a:rPr lang="ru-RU" altLang="ru-RU" smtClean="0"/>
              <a:pPr/>
              <a:t>25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45880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BF245-3A7C-4772-8A3C-E0E4EDEBF8F3}" type="slidenum">
              <a:rPr lang="ru-RU" altLang="ru-RU" smtClean="0"/>
              <a:pPr/>
              <a:t>26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93370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BF245-3A7C-4772-8A3C-E0E4EDEBF8F3}" type="slidenum">
              <a:rPr lang="ru-RU" altLang="ru-RU" smtClean="0"/>
              <a:pPr/>
              <a:t>27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09253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BF245-3A7C-4772-8A3C-E0E4EDEBF8F3}" type="slidenum">
              <a:rPr lang="ru-RU" altLang="ru-RU" smtClean="0"/>
              <a:pPr/>
              <a:t>28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00279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BF245-3A7C-4772-8A3C-E0E4EDEBF8F3}" type="slidenum">
              <a:rPr lang="ru-RU" altLang="ru-RU" smtClean="0"/>
              <a:pPr/>
              <a:t>29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09382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BF245-3A7C-4772-8A3C-E0E4EDEBF8F3}" type="slidenum">
              <a:rPr lang="ru-RU" altLang="ru-RU" smtClean="0"/>
              <a:pPr/>
              <a:t>30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6889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BF245-3A7C-4772-8A3C-E0E4EDEBF8F3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813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BF245-3A7C-4772-8A3C-E0E4EDEBF8F3}" type="slidenum">
              <a:rPr lang="ru-RU" altLang="ru-RU" smtClean="0"/>
              <a:pPr/>
              <a:t>31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2108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BF245-3A7C-4772-8A3C-E0E4EDEBF8F3}" type="slidenum">
              <a:rPr lang="ru-RU" altLang="ru-RU" smtClean="0"/>
              <a:pPr/>
              <a:t>32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50572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BF245-3A7C-4772-8A3C-E0E4EDEBF8F3}" type="slidenum">
              <a:rPr lang="ru-RU" altLang="ru-RU" smtClean="0"/>
              <a:pPr/>
              <a:t>33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44273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BF245-3A7C-4772-8A3C-E0E4EDEBF8F3}" type="slidenum">
              <a:rPr lang="ru-RU" altLang="ru-RU" smtClean="0"/>
              <a:pPr/>
              <a:t>34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03461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BF245-3A7C-4772-8A3C-E0E4EDEBF8F3}" type="slidenum">
              <a:rPr lang="ru-RU" altLang="ru-RU" smtClean="0"/>
              <a:pPr/>
              <a:t>35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31743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BF245-3A7C-4772-8A3C-E0E4EDEBF8F3}" type="slidenum">
              <a:rPr lang="ru-RU" altLang="ru-RU" smtClean="0"/>
              <a:pPr/>
              <a:t>36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34437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BF245-3A7C-4772-8A3C-E0E4EDEBF8F3}" type="slidenum">
              <a:rPr lang="ru-RU" altLang="ru-RU" smtClean="0"/>
              <a:pPr/>
              <a:t>37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438873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BF245-3A7C-4772-8A3C-E0E4EDEBF8F3}" type="slidenum">
              <a:rPr lang="ru-RU" altLang="ru-RU" smtClean="0"/>
              <a:pPr/>
              <a:t>38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053129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BF245-3A7C-4772-8A3C-E0E4EDEBF8F3}" type="slidenum">
              <a:rPr lang="ru-RU" altLang="ru-RU" smtClean="0"/>
              <a:pPr/>
              <a:t>39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333540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BF245-3A7C-4772-8A3C-E0E4EDEBF8F3}" type="slidenum">
              <a:rPr lang="ru-RU" altLang="ru-RU" smtClean="0"/>
              <a:pPr/>
              <a:t>40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6056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BF245-3A7C-4772-8A3C-E0E4EDEBF8F3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3897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BF245-3A7C-4772-8A3C-E0E4EDEBF8F3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200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BF245-3A7C-4772-8A3C-E0E4EDEBF8F3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9923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BF245-3A7C-4772-8A3C-E0E4EDEBF8F3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1487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200" dirty="0" smtClean="0"/>
              <a:t>Это связано с тем, что корпоративные юридические лица, владельцем более 50 процентов акций/ долей которых являются РФ, регион, муниципалитет или государственные/ муниципальные АУ и БУ, теперь не относятся к организациям госсектора. А ведь именно это вызывало наибольшие затруднения у бухгалтеров - узнать информацию о владельцах организации-контрагента.</a:t>
            </a:r>
          </a:p>
          <a:p>
            <a:pPr algn="just"/>
            <a:r>
              <a:rPr lang="ru-RU" sz="1200" dirty="0" smtClean="0"/>
              <a:t>Форму акционерного общества могут иметь как финансовые, так и нефинансовые организации.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BF245-3A7C-4772-8A3C-E0E4EDEBF8F3}" type="slidenum">
              <a:rPr lang="ru-RU" altLang="ru-RU" smtClean="0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8413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BF245-3A7C-4772-8A3C-E0E4EDEBF8F3}" type="slidenum">
              <a:rPr lang="ru-RU" altLang="ru-RU" smtClean="0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8629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C5A81-6404-461F-943C-62A77F36B32F}" type="datetimeFigureOut">
              <a:rPr lang="ru-RU"/>
              <a:pPr>
                <a:defRPr/>
              </a:pPr>
              <a:t>30.09.2019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84A25-055E-4842-9407-1DD83732B5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6906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20A86-9326-493E-B165-15AF076D3CB7}" type="datetimeFigureOut">
              <a:rPr lang="ru-RU"/>
              <a:pPr>
                <a:defRPr/>
              </a:pPr>
              <a:t>30.09.2019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4B10A2-8641-48DF-8F9C-55A5EBA511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7100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FC3FA-9594-425C-83A2-F3C52DB53B5E}" type="datetimeFigureOut">
              <a:rPr lang="ru-RU"/>
              <a:pPr>
                <a:defRPr/>
              </a:pPr>
              <a:t>30.09.2019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FAF555-7A44-48A0-A2DB-9D94F784EA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4391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84CFD-F458-4FBD-941E-D72031EEE17D}" type="datetimeFigureOut">
              <a:rPr lang="ru-RU"/>
              <a:pPr>
                <a:defRPr/>
              </a:pPr>
              <a:t>30.09.2019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6F9E7-0B7C-46F4-90A7-F450DFF463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172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FEA12-14F6-4E25-84A8-6D64B021F1BE}" type="datetimeFigureOut">
              <a:rPr lang="ru-RU"/>
              <a:pPr>
                <a:defRPr/>
              </a:pPr>
              <a:t>30.09.2019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E9D84-E210-484F-A4B5-3C452F155A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0019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DF749-FD7F-4A12-8C80-1E22171FA0DF}" type="datetimeFigureOut">
              <a:rPr lang="ru-RU"/>
              <a:pPr>
                <a:defRPr/>
              </a:pPr>
              <a:t>30.09.2019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3DB2F-A498-42E1-82A0-AB77434473B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2865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8C2C6-297A-4D04-B0F1-2581C288189B}" type="datetimeFigureOut">
              <a:rPr lang="ru-RU"/>
              <a:pPr>
                <a:defRPr/>
              </a:pPr>
              <a:t>30.09.2019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212F1-6AF0-4189-8CA0-926A6BBF2C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8156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846A9-8ADF-45CD-8116-6A22113187C0}" type="datetimeFigureOut">
              <a:rPr lang="ru-RU"/>
              <a:pPr>
                <a:defRPr/>
              </a:pPr>
              <a:t>30.09.2019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DFFAF9-3C4D-4FE2-9D7F-205468A1B5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1649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7C511-CAE8-432E-A96E-0E95CD341A35}" type="datetimeFigureOut">
              <a:rPr lang="ru-RU"/>
              <a:pPr>
                <a:defRPr/>
              </a:pPr>
              <a:t>30.09.2019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319DE-925A-4A61-8F58-ECC11B92B0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8502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3DE02-F28F-4352-999B-107DECFB5532}" type="datetimeFigureOut">
              <a:rPr lang="ru-RU"/>
              <a:pPr>
                <a:defRPr/>
              </a:pPr>
              <a:t>30.09.2019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7C302F-A753-4D4C-B419-385E7C852C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002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CBFD8-6D25-4B47-B91F-D6E146B620B0}" type="datetimeFigureOut">
              <a:rPr lang="ru-RU"/>
              <a:pPr>
                <a:defRPr/>
              </a:pPr>
              <a:t>30.09.2019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5A58C3-A259-47B3-8AF6-2DCC8635C7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2746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BDC014-9E83-4BF9-A3A2-B5FB98A59EA5}" type="datetimeFigureOut">
              <a:rPr lang="ru-RU"/>
              <a:pPr>
                <a:defRPr/>
              </a:pPr>
              <a:t>30.09.2019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66603CF-21B5-4965-8A40-F5D9D48B0B1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garantf1://71735192.1111/" TargetMode="External"/><Relationship Id="rId13" Type="http://schemas.openxmlformats.org/officeDocument/2006/relationships/hyperlink" Target="garantf1://71735192.11067/" TargetMode="External"/><Relationship Id="rId3" Type="http://schemas.openxmlformats.org/officeDocument/2006/relationships/hyperlink" Target="garantf1://71871578.151132/" TargetMode="External"/><Relationship Id="rId7" Type="http://schemas.openxmlformats.org/officeDocument/2006/relationships/hyperlink" Target="garantf1://71871578.151224/" TargetMode="External"/><Relationship Id="rId12" Type="http://schemas.openxmlformats.org/officeDocument/2006/relationships/hyperlink" Target="garantf1://71871578.151244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garantf1://71735192.11014/" TargetMode="External"/><Relationship Id="rId11" Type="http://schemas.openxmlformats.org/officeDocument/2006/relationships/image" Target="../media/image19.png"/><Relationship Id="rId5" Type="http://schemas.openxmlformats.org/officeDocument/2006/relationships/hyperlink" Target="garantf1://71871578.151222/" TargetMode="External"/><Relationship Id="rId10" Type="http://schemas.openxmlformats.org/officeDocument/2006/relationships/hyperlink" Target="garantF1://71735192.11062" TargetMode="External"/><Relationship Id="rId4" Type="http://schemas.openxmlformats.org/officeDocument/2006/relationships/hyperlink" Target="garantf1://71735192.11062/" TargetMode="External"/><Relationship Id="rId9" Type="http://schemas.openxmlformats.org/officeDocument/2006/relationships/hyperlink" Target="garantF1://71871578.151132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garantf1://71735192.11029/" TargetMode="External"/><Relationship Id="rId3" Type="http://schemas.openxmlformats.org/officeDocument/2006/relationships/hyperlink" Target="garantf1://71871578.151242/" TargetMode="External"/><Relationship Id="rId7" Type="http://schemas.openxmlformats.org/officeDocument/2006/relationships/hyperlink" Target="garantf1://71871578.151434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garantf1://71735192.11022/" TargetMode="External"/><Relationship Id="rId11" Type="http://schemas.openxmlformats.org/officeDocument/2006/relationships/image" Target="../media/image20.png"/><Relationship Id="rId5" Type="http://schemas.openxmlformats.org/officeDocument/2006/relationships/hyperlink" Target="garantf1://71871578.15136/" TargetMode="External"/><Relationship Id="rId10" Type="http://schemas.openxmlformats.org/officeDocument/2006/relationships/hyperlink" Target="garantf1://71735192.11052/" TargetMode="External"/><Relationship Id="rId4" Type="http://schemas.openxmlformats.org/officeDocument/2006/relationships/hyperlink" Target="garantf1://71735192.11147/" TargetMode="External"/><Relationship Id="rId9" Type="http://schemas.openxmlformats.org/officeDocument/2006/relationships/hyperlink" Target="garantf1://71871578.151853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garantF1://12081732.503128920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garantF1://12084447.3738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garantF1://12012604.161101" TargetMode="External"/><Relationship Id="rId3" Type="http://schemas.openxmlformats.org/officeDocument/2006/relationships/image" Target="../media/image51.png"/><Relationship Id="rId7" Type="http://schemas.openxmlformats.org/officeDocument/2006/relationships/hyperlink" Target="garantF1://72179894.0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hyperlink" Target="garantF1://72179912.0" TargetMode="External"/><Relationship Id="rId5" Type="http://schemas.openxmlformats.org/officeDocument/2006/relationships/hyperlink" Target="garantF1://72272594.0" TargetMode="External"/><Relationship Id="rId10" Type="http://schemas.openxmlformats.org/officeDocument/2006/relationships/image" Target="../media/image17.png"/><Relationship Id="rId4" Type="http://schemas.openxmlformats.org/officeDocument/2006/relationships/hyperlink" Target="garantF1://72272586.0" TargetMode="External"/><Relationship Id="rId9" Type="http://schemas.openxmlformats.org/officeDocument/2006/relationships/hyperlink" Target="garantF1://12012604.162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garantF1://72505136.0" TargetMode="External"/><Relationship Id="rId7" Type="http://schemas.openxmlformats.org/officeDocument/2006/relationships/hyperlink" Target="garantf1://71871578.151321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garantf1://71871578.151113/" TargetMode="External"/><Relationship Id="rId5" Type="http://schemas.openxmlformats.org/officeDocument/2006/relationships/hyperlink" Target="garantf1://71871578.151244/" TargetMode="External"/><Relationship Id="rId10" Type="http://schemas.openxmlformats.org/officeDocument/2006/relationships/image" Target="../media/image15.png"/><Relationship Id="rId4" Type="http://schemas.openxmlformats.org/officeDocument/2006/relationships/hyperlink" Target="garantf1://71871578.151112/" TargetMode="External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garantf1://71871578.151321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garantf1://71871578.151323/" TargetMode="External"/><Relationship Id="rId4" Type="http://schemas.openxmlformats.org/officeDocument/2006/relationships/hyperlink" Target="garantf1://70273696.0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garantF1://72621552.0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garantf1://71735192.11535/" TargetMode="External"/><Relationship Id="rId13" Type="http://schemas.openxmlformats.org/officeDocument/2006/relationships/hyperlink" Target="garantf1://71735192.11634/" TargetMode="External"/><Relationship Id="rId3" Type="http://schemas.openxmlformats.org/officeDocument/2006/relationships/image" Target="../media/image18.png"/><Relationship Id="rId7" Type="http://schemas.openxmlformats.org/officeDocument/2006/relationships/hyperlink" Target="garantf1://71735192.11465/" TargetMode="External"/><Relationship Id="rId12" Type="http://schemas.openxmlformats.org/officeDocument/2006/relationships/hyperlink" Target="garantf1://71735192.11534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garantf1://71735192.11365/" TargetMode="External"/><Relationship Id="rId11" Type="http://schemas.openxmlformats.org/officeDocument/2006/relationships/hyperlink" Target="garantf1://71735192.11464/" TargetMode="External"/><Relationship Id="rId5" Type="http://schemas.openxmlformats.org/officeDocument/2006/relationships/hyperlink" Target="garantF1://71735192.1163" TargetMode="External"/><Relationship Id="rId15" Type="http://schemas.openxmlformats.org/officeDocument/2006/relationships/image" Target="../media/image14.png"/><Relationship Id="rId10" Type="http://schemas.openxmlformats.org/officeDocument/2006/relationships/hyperlink" Target="garantf1://71735192.11364/" TargetMode="External"/><Relationship Id="rId4" Type="http://schemas.openxmlformats.org/officeDocument/2006/relationships/hyperlink" Target="garantF1://72619922.0" TargetMode="External"/><Relationship Id="rId9" Type="http://schemas.openxmlformats.org/officeDocument/2006/relationships/hyperlink" Target="garantf1://71735192.11635/" TargetMode="Externa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C7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191476" y="33048"/>
            <a:ext cx="5891547" cy="6858000"/>
          </a:xfrm>
          <a:prstGeom prst="rect">
            <a:avLst/>
          </a:prstGeom>
          <a:gradFill>
            <a:gsLst>
              <a:gs pos="6000">
                <a:srgbClr val="C8C7CF"/>
              </a:gs>
              <a:gs pos="100000">
                <a:srgbClr val="DEDDE3">
                  <a:lumMod val="75000"/>
                  <a:lumOff val="25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435077" y="1504653"/>
            <a:ext cx="6711742" cy="1903174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435077" y="3407827"/>
            <a:ext cx="6711742" cy="0"/>
          </a:xfrm>
          <a:prstGeom prst="line">
            <a:avLst/>
          </a:prstGeom>
          <a:ln w="38100">
            <a:solidFill>
              <a:srgbClr val="0B71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6888625" y="356593"/>
            <a:ext cx="2090786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None/>
            </a:pPr>
            <a:r>
              <a:rPr lang="ru-RU" altLang="ru-RU" sz="12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 сентября 2019 г.</a:t>
            </a:r>
            <a:endParaRPr lang="ru-RU" altLang="ru-RU" sz="1200" dirty="0">
              <a:solidFill>
                <a:srgbClr val="0B7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703" y="2757952"/>
            <a:ext cx="2949116" cy="413309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56"/>
          <a:stretch/>
        </p:blipFill>
        <p:spPr>
          <a:xfrm>
            <a:off x="1083676" y="-1"/>
            <a:ext cx="2696236" cy="2632225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ctrTitle"/>
          </p:nvPr>
        </p:nvSpPr>
        <p:spPr>
          <a:xfrm>
            <a:off x="2602484" y="1761645"/>
            <a:ext cx="6376927" cy="1430439"/>
          </a:xfrm>
        </p:spPr>
        <p:txBody>
          <a:bodyPr>
            <a:noAutofit/>
          </a:bodyPr>
          <a:lstStyle/>
          <a:p>
            <a:pPr algn="l"/>
            <a:r>
              <a:rPr lang="ru-RU" sz="2500" b="1" dirty="0" smtClean="0">
                <a:solidFill>
                  <a:srgbClr val="0B71B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Актуальные вопросы составления и сбора отчетности за 3 квартал 2019 г.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3559443" y="4103829"/>
            <a:ext cx="4161216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Докладчик:</a:t>
            </a:r>
            <a:endParaRPr lang="en-US" altLang="ru-RU" sz="1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  <a:spcAft>
                <a:spcPts val="400"/>
              </a:spcAft>
              <a:buNone/>
            </a:pPr>
            <a:r>
              <a:rPr lang="ru-RU" altLang="ru-RU" sz="17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Постнова Алена Сергеевна</a:t>
            </a:r>
          </a:p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3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Бизнес-аналитик </a:t>
            </a:r>
            <a:r>
              <a:rPr lang="ru-RU" altLang="ru-RU" sz="13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департамента </a:t>
            </a:r>
            <a:r>
              <a:rPr lang="ru-RU" altLang="ru-RU" sz="13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бухгалтерского </a:t>
            </a:r>
            <a:r>
              <a:rPr lang="ru-RU" altLang="ru-RU" sz="13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учета </a:t>
            </a:r>
            <a:r>
              <a:rPr lang="ru-RU" altLang="ru-RU" sz="13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altLang="ru-RU" sz="13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консолидированной отчетности  </a:t>
            </a:r>
            <a:r>
              <a:rPr lang="ru-RU" altLang="ru-RU" sz="13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компании </a:t>
            </a:r>
            <a:r>
              <a:rPr lang="ru-RU" altLang="ru-RU" sz="13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«Кейсистемс»</a:t>
            </a:r>
            <a:endParaRPr lang="ru-RU" altLang="ru-RU" sz="13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46" y="3448750"/>
            <a:ext cx="2266996" cy="226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99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3"/>
          <p:cNvSpPr>
            <a:spLocks noChangeArrowheads="1"/>
          </p:cNvSpPr>
          <p:nvPr/>
        </p:nvSpPr>
        <p:spPr bwMode="auto">
          <a:xfrm>
            <a:off x="755576" y="404664"/>
            <a:ext cx="8838292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5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Увязка КВР+КОСГУ</a:t>
            </a:r>
            <a:endParaRPr lang="ru-RU" altLang="ru-RU" sz="2500" dirty="0">
              <a:solidFill>
                <a:srgbClr val="0B7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876273"/>
              </p:ext>
            </p:extLst>
          </p:nvPr>
        </p:nvGraphicFramePr>
        <p:xfrm>
          <a:off x="611560" y="1412776"/>
          <a:ext cx="7128792" cy="19835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10572"/>
                <a:gridCol w="3718220"/>
              </a:tblGrid>
              <a:tr h="2034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КВР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КОСГУ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343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dirty="0">
                          <a:effectLst/>
                          <a:hlinkClick r:id="rId3"/>
                        </a:rPr>
                        <a:t>133</a:t>
                      </a:r>
                      <a:r>
                        <a:rPr lang="ru-RU" sz="1200" dirty="0">
                          <a:effectLst/>
                        </a:rPr>
                        <a:t> "Расходы на выплаты военнослужащим и сотрудникам, имеющим специальные звания, зависящие от размера денежного довольствия"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dirty="0">
                          <a:effectLst/>
                          <a:hlinkClick r:id="rId4"/>
                        </a:rPr>
                        <a:t>262</a:t>
                      </a:r>
                      <a:r>
                        <a:rPr lang="ru-RU" sz="1200" dirty="0">
                          <a:effectLst/>
                        </a:rPr>
                        <a:t> "Пособия по социальной помощи населению в денежной форме"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292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effectLst/>
                          <a:hlinkClick r:id="rId5"/>
                        </a:rPr>
                        <a:t>223</a:t>
                      </a:r>
                      <a:r>
                        <a:rPr lang="ru-RU" sz="1200">
                          <a:effectLst/>
                        </a:rPr>
                        <a:t> "Продовольственное обеспечение в рамках государственного оборонного заказа"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effectLst/>
                          <a:hlinkClick r:id="rId6"/>
                        </a:rPr>
                        <a:t>214</a:t>
                      </a:r>
                      <a:r>
                        <a:rPr lang="ru-RU" sz="1200">
                          <a:effectLst/>
                        </a:rPr>
                        <a:t> "Прочие несоциальные выплаты персоналу в натуральной форме"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63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effectLst/>
                          <a:hlinkClick r:id="rId7"/>
                        </a:rPr>
                        <a:t>225</a:t>
                      </a:r>
                      <a:r>
                        <a:rPr lang="ru-RU" sz="1200">
                          <a:effectLst/>
                        </a:rPr>
                        <a:t> "Вещевое обеспечение в рамках государственного оборонного заказа"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dirty="0">
                          <a:effectLst/>
                          <a:hlinkClick r:id="rId8"/>
                        </a:rPr>
                        <a:t>310</a:t>
                      </a:r>
                      <a:r>
                        <a:rPr lang="ru-RU" sz="1200" dirty="0">
                          <a:effectLst/>
                        </a:rPr>
                        <a:t> "Увеличение стоимости основных средств"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88142" y="3727024"/>
            <a:ext cx="84249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Новая </a:t>
            </a:r>
            <a:r>
              <a:rPr lang="ru-RU" sz="1200" dirty="0"/>
              <a:t>увязка КВР </a:t>
            </a:r>
            <a:r>
              <a:rPr lang="ru-RU" sz="1200" dirty="0">
                <a:solidFill>
                  <a:srgbClr val="106BBE"/>
                </a:solidFill>
                <a:hlinkClick r:id="rId9"/>
              </a:rPr>
              <a:t>133 / КОСГУ </a:t>
            </a:r>
            <a:r>
              <a:rPr lang="ru-RU" sz="1200" dirty="0">
                <a:solidFill>
                  <a:srgbClr val="106BBE"/>
                </a:solidFill>
                <a:hlinkClick r:id="rId10"/>
              </a:rPr>
              <a:t>262 предназначена для отражения пособий по уходу за ребенком.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12360" y="1490174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От 10.09.2019</a:t>
            </a:r>
            <a:endParaRPr lang="ru-RU" sz="1400" b="1" dirty="0"/>
          </a:p>
        </p:txBody>
      </p:sp>
      <p:sp>
        <p:nvSpPr>
          <p:cNvPr id="11" name="Выноска-облако 10"/>
          <p:cNvSpPr/>
          <p:nvPr/>
        </p:nvSpPr>
        <p:spPr>
          <a:xfrm>
            <a:off x="7740352" y="1268760"/>
            <a:ext cx="1403648" cy="792088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Выноска-облако 11"/>
          <p:cNvSpPr/>
          <p:nvPr/>
        </p:nvSpPr>
        <p:spPr>
          <a:xfrm>
            <a:off x="7709430" y="3990835"/>
            <a:ext cx="1403648" cy="792088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7709430" y="4219703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От 23.08.2019</a:t>
            </a:r>
            <a:endParaRPr lang="ru-RU" sz="1400" b="1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4" y="3584750"/>
            <a:ext cx="476378" cy="561545"/>
          </a:xfrm>
          <a:prstGeom prst="rect">
            <a:avLst/>
          </a:prstGeom>
        </p:spPr>
      </p:pic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910616"/>
              </p:ext>
            </p:extLst>
          </p:nvPr>
        </p:nvGraphicFramePr>
        <p:xfrm>
          <a:off x="683568" y="4581128"/>
          <a:ext cx="7025863" cy="13681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2168"/>
                <a:gridCol w="1584176"/>
                <a:gridCol w="3929519"/>
              </a:tblGrid>
              <a:tr h="228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КВР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КОСГУ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Комментарии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1401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dirty="0" smtClean="0">
                          <a:effectLst/>
                          <a:hlinkClick r:id="rId12"/>
                        </a:rPr>
                        <a:t>244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dirty="0">
                          <a:effectLst/>
                          <a:hlinkClick r:id="rId13"/>
                        </a:rPr>
                        <a:t>267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Применяется, например, для отражения расходов учреждения на приобретение путевок на санаторно-курортное лечение работникам учреждений, а также путевок детям сотрудников в детские оздоровительные лагеря в установленных законодательством случаях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433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3"/>
          <p:cNvSpPr>
            <a:spLocks noChangeArrowheads="1"/>
          </p:cNvSpPr>
          <p:nvPr/>
        </p:nvSpPr>
        <p:spPr bwMode="auto">
          <a:xfrm>
            <a:off x="755576" y="548680"/>
            <a:ext cx="8838292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5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Увязка КВР+КОСГУ</a:t>
            </a:r>
            <a:endParaRPr lang="ru-RU" altLang="ru-RU" sz="2500" dirty="0">
              <a:solidFill>
                <a:srgbClr val="0B7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812284"/>
              </p:ext>
            </p:extLst>
          </p:nvPr>
        </p:nvGraphicFramePr>
        <p:xfrm>
          <a:off x="563678" y="1844824"/>
          <a:ext cx="7128792" cy="19866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10573"/>
                <a:gridCol w="3718219"/>
              </a:tblGrid>
              <a:tr h="2077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КВР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КОСГУ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27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effectLst/>
                          <a:hlinkClick r:id="rId3"/>
                        </a:rPr>
                        <a:t>242</a:t>
                      </a:r>
                      <a:r>
                        <a:rPr lang="ru-RU" sz="1200">
                          <a:effectLst/>
                        </a:rPr>
                        <a:t> "Закупка товаров, работ, услуг в сфере информационно-коммуникационных технологий"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effectLst/>
                          <a:hlinkClick r:id="rId4"/>
                        </a:rPr>
                        <a:t>347</a:t>
                      </a:r>
                      <a:r>
                        <a:rPr lang="ru-RU" sz="1200">
                          <a:effectLst/>
                        </a:rPr>
                        <a:t> "Увеличение стоимости материальных запасов для целей капитальных вложений"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77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effectLst/>
                          <a:hlinkClick r:id="rId5"/>
                        </a:rPr>
                        <a:t>360</a:t>
                      </a:r>
                      <a:r>
                        <a:rPr lang="ru-RU" sz="1200">
                          <a:effectLst/>
                        </a:rPr>
                        <a:t> "Иные выплаты населению"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dirty="0">
                          <a:effectLst/>
                          <a:hlinkClick r:id="rId6"/>
                        </a:rPr>
                        <a:t>222</a:t>
                      </a:r>
                      <a:r>
                        <a:rPr lang="ru-RU" sz="1200" dirty="0">
                          <a:effectLst/>
                        </a:rPr>
                        <a:t> "Транспортные услуги"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56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dirty="0">
                          <a:effectLst/>
                          <a:hlinkClick r:id="rId7"/>
                        </a:rPr>
                        <a:t>414 </a:t>
                      </a:r>
                      <a:r>
                        <a:rPr lang="ru-RU" sz="1200" dirty="0">
                          <a:effectLst/>
                        </a:rPr>
                        <a:t>"Бюджетные инвестиции в объекты капитального строительства государственной (муниципальной) собственности"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effectLst/>
                          <a:hlinkClick r:id="rId8"/>
                        </a:rPr>
                        <a:t>229</a:t>
                      </a:r>
                      <a:r>
                        <a:rPr lang="ru-RU" sz="1200">
                          <a:effectLst/>
                        </a:rPr>
                        <a:t> "Арендная плата за пользование земельными участками и другими обособленными природными объектами"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dirty="0">
                          <a:effectLst/>
                          <a:hlinkClick r:id="rId9"/>
                        </a:rPr>
                        <a:t>853</a:t>
                      </a:r>
                      <a:r>
                        <a:rPr lang="ru-RU" sz="1200" dirty="0">
                          <a:effectLst/>
                        </a:rPr>
                        <a:t> "Уплата иных платежей"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dirty="0">
                          <a:effectLst/>
                          <a:hlinkClick r:id="rId10"/>
                        </a:rPr>
                        <a:t>252</a:t>
                      </a:r>
                      <a:r>
                        <a:rPr lang="ru-RU" sz="1200" dirty="0">
                          <a:effectLst/>
                        </a:rPr>
                        <a:t> "Перечисления наднациональным организациям и правительствам иностранных государств"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Выноска-облако 9"/>
          <p:cNvSpPr/>
          <p:nvPr/>
        </p:nvSpPr>
        <p:spPr>
          <a:xfrm>
            <a:off x="7661548" y="1656962"/>
            <a:ext cx="1403648" cy="792088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661548" y="1885830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От 08.08.2019</a:t>
            </a:r>
            <a:endParaRPr lang="ru-RU" sz="1400" b="1" dirty="0"/>
          </a:p>
        </p:txBody>
      </p:sp>
      <p:pic>
        <p:nvPicPr>
          <p:cNvPr id="12" name="Picture 2" descr="C:\Users\egorova-m\Desktop\бюджет-next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4221088"/>
            <a:ext cx="2664296" cy="255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77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13"/>
          <p:cNvSpPr>
            <a:spLocks noChangeArrowheads="1"/>
          </p:cNvSpPr>
          <p:nvPr/>
        </p:nvSpPr>
        <p:spPr bwMode="auto">
          <a:xfrm>
            <a:off x="899592" y="548680"/>
            <a:ext cx="75608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8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Изменения в 191н (Приказ МФ РФ 131н)</a:t>
            </a:r>
            <a:endParaRPr lang="ru-RU" altLang="ru-RU" sz="2800" dirty="0">
              <a:solidFill>
                <a:srgbClr val="0B7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1916832"/>
            <a:ext cx="697111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форма 0503169  дополнение счетами 0 210 05,  0 210 10</a:t>
            </a:r>
          </a:p>
          <a:p>
            <a:endParaRPr lang="ru-RU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форма 0503323 -уточнение некорректных кодов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КОСГУ</a:t>
            </a:r>
          </a:p>
          <a:p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форма 0503128 – изменение раздела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</a:p>
          <a:p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введение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новых форм 0503117-НП,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0503128-НП</a:t>
            </a:r>
          </a:p>
          <a:p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расширен состав отчетности при реорганизации (ликвидации)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293096"/>
            <a:ext cx="640804" cy="5858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02" y="1740786"/>
            <a:ext cx="644438" cy="6444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1" y="5085184"/>
            <a:ext cx="609059" cy="6049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99" y="2576142"/>
            <a:ext cx="689600" cy="6907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80" y="3473101"/>
            <a:ext cx="693672" cy="69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9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13"/>
          <p:cNvSpPr>
            <a:spLocks noChangeArrowheads="1"/>
          </p:cNvSpPr>
          <p:nvPr/>
        </p:nvSpPr>
        <p:spPr bwMode="auto">
          <a:xfrm>
            <a:off x="899592" y="548680"/>
            <a:ext cx="75608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8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Изменения в 191н (Приказ МФ РФ 131н)</a:t>
            </a:r>
            <a:endParaRPr lang="ru-RU" altLang="ru-RU" sz="2800" dirty="0">
              <a:solidFill>
                <a:srgbClr val="0B7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5392" y="1772816"/>
            <a:ext cx="755965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случаев реорганизации и ликвидации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дано определение ранее не раскрытого понятия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«последний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отчетный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год»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реорганизуемого учреждения это будет период с 1 января до даты регистрации последнего образованного при реорганизации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юрлица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реорганизация в форме присоединения. В этом случае последним отчетным годом будет период с 1 января года, в котором внесена запись в ЕГРЮЛ о прекращении деятельности присоединенного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юрлица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 даты ее внесения. </a:t>
            </a: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 ликвидации казенного учреждения последним отчетным годом является период с 1 января года, в котором в ЕГРЮЛ внесена запись о ликвидации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юрлица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 даты внесения такой записи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8"/>
          <p:cNvGrpSpPr>
            <a:grpSpLocks/>
          </p:cNvGrpSpPr>
          <p:nvPr/>
        </p:nvGrpSpPr>
        <p:grpSpPr bwMode="auto">
          <a:xfrm>
            <a:off x="0" y="1988840"/>
            <a:ext cx="1475656" cy="2080250"/>
            <a:chOff x="0" y="1412023"/>
            <a:chExt cx="1381061" cy="1855405"/>
          </a:xfrm>
        </p:grpSpPr>
        <p:sp>
          <p:nvSpPr>
            <p:cNvPr id="8" name="Полилиния 7"/>
            <p:cNvSpPr/>
            <p:nvPr/>
          </p:nvSpPr>
          <p:spPr>
            <a:xfrm>
              <a:off x="0" y="1412023"/>
              <a:ext cx="1312340" cy="1855405"/>
            </a:xfrm>
            <a:custGeom>
              <a:avLst/>
              <a:gdLst>
                <a:gd name="connsiteX0" fmla="*/ 404781 w 1381062"/>
                <a:gd name="connsiteY0" fmla="*/ 0 h 1952564"/>
                <a:gd name="connsiteX1" fmla="*/ 1381062 w 1381062"/>
                <a:gd name="connsiteY1" fmla="*/ 976282 h 1952564"/>
                <a:gd name="connsiteX2" fmla="*/ 404781 w 1381062"/>
                <a:gd name="connsiteY2" fmla="*/ 1952564 h 1952564"/>
                <a:gd name="connsiteX3" fmla="*/ 24768 w 1381062"/>
                <a:gd name="connsiteY3" fmla="*/ 1875843 h 1952564"/>
                <a:gd name="connsiteX4" fmla="*/ 0 w 1381062"/>
                <a:gd name="connsiteY4" fmla="*/ 1863912 h 1952564"/>
                <a:gd name="connsiteX5" fmla="*/ 0 w 1381062"/>
                <a:gd name="connsiteY5" fmla="*/ 88653 h 1952564"/>
                <a:gd name="connsiteX6" fmla="*/ 24768 w 1381062"/>
                <a:gd name="connsiteY6" fmla="*/ 76721 h 1952564"/>
                <a:gd name="connsiteX7" fmla="*/ 404781 w 1381062"/>
                <a:gd name="connsiteY7" fmla="*/ 0 h 1952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1062" h="1952564">
                  <a:moveTo>
                    <a:pt x="404781" y="0"/>
                  </a:moveTo>
                  <a:cubicBezTo>
                    <a:pt x="943966" y="0"/>
                    <a:pt x="1381062" y="437096"/>
                    <a:pt x="1381062" y="976282"/>
                  </a:cubicBezTo>
                  <a:cubicBezTo>
                    <a:pt x="1381062" y="1515468"/>
                    <a:pt x="943966" y="1952564"/>
                    <a:pt x="404781" y="1952564"/>
                  </a:cubicBezTo>
                  <a:cubicBezTo>
                    <a:pt x="269985" y="1952564"/>
                    <a:pt x="141569" y="1925246"/>
                    <a:pt x="24768" y="1875843"/>
                  </a:cubicBezTo>
                  <a:lnTo>
                    <a:pt x="0" y="1863912"/>
                  </a:lnTo>
                  <a:lnTo>
                    <a:pt x="0" y="88653"/>
                  </a:lnTo>
                  <a:lnTo>
                    <a:pt x="24768" y="76721"/>
                  </a:lnTo>
                  <a:cubicBezTo>
                    <a:pt x="141569" y="27319"/>
                    <a:pt x="269985" y="0"/>
                    <a:pt x="404781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9" name="Рисунок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848" y="1557117"/>
              <a:ext cx="1239213" cy="1509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054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3"/>
          <p:cNvSpPr>
            <a:spLocks noChangeArrowheads="1"/>
          </p:cNvSpPr>
          <p:nvPr/>
        </p:nvSpPr>
        <p:spPr bwMode="auto">
          <a:xfrm>
            <a:off x="755576" y="404664"/>
            <a:ext cx="8838292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5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Форма 0503169</a:t>
            </a:r>
            <a:endParaRPr lang="ru-RU" altLang="ru-RU" sz="2500" dirty="0">
              <a:solidFill>
                <a:srgbClr val="0B7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7207" y="5129076"/>
            <a:ext cx="791487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отчетной форме нужно будет отразить данные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счету 0 210 05 000 «Расчеты с прочими дебиторами» - </a:t>
            </a:r>
            <a:r>
              <a:rPr lang="ru-RU" sz="16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дебиторской задолженности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счету 0 210 10 000 «Расчеты по налоговым вычетам по НДС» – </a:t>
            </a:r>
            <a:r>
              <a:rPr lang="ru-RU" sz="16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дебиторской и кредиторской задолженности </a:t>
            </a:r>
          </a:p>
          <a:p>
            <a:pPr algn="just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361243"/>
            <a:ext cx="7896944" cy="3219885"/>
          </a:xfrm>
          <a:prstGeom prst="rect">
            <a:avLst/>
          </a:prstGeom>
        </p:spPr>
      </p:pic>
      <p:grpSp>
        <p:nvGrpSpPr>
          <p:cNvPr id="7" name="Группа 14"/>
          <p:cNvGrpSpPr>
            <a:grpSpLocks/>
          </p:cNvGrpSpPr>
          <p:nvPr/>
        </p:nvGrpSpPr>
        <p:grpSpPr bwMode="auto">
          <a:xfrm>
            <a:off x="44282" y="4221088"/>
            <a:ext cx="1085850" cy="1016000"/>
            <a:chOff x="946032" y="1610842"/>
            <a:chExt cx="1295400" cy="1211580"/>
          </a:xfrm>
        </p:grpSpPr>
        <p:pic>
          <p:nvPicPr>
            <p:cNvPr id="8" name="Рисунок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032" y="1610842"/>
              <a:ext cx="1295400" cy="119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Группа 12"/>
            <p:cNvGrpSpPr>
              <a:grpSpLocks/>
            </p:cNvGrpSpPr>
            <p:nvPr/>
          </p:nvGrpSpPr>
          <p:grpSpPr bwMode="auto">
            <a:xfrm>
              <a:off x="1319153" y="1978096"/>
              <a:ext cx="844326" cy="844326"/>
              <a:chOff x="1323062" y="1980264"/>
              <a:chExt cx="827554" cy="827554"/>
            </a:xfrm>
          </p:grpSpPr>
          <p:sp>
            <p:nvSpPr>
              <p:cNvPr id="10" name="Овал 9"/>
              <p:cNvSpPr/>
              <p:nvPr/>
            </p:nvSpPr>
            <p:spPr>
              <a:xfrm>
                <a:off x="1380576" y="2037789"/>
                <a:ext cx="428792" cy="4286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pic>
            <p:nvPicPr>
              <p:cNvPr id="11" name="Рисунок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23062" y="1980264"/>
                <a:ext cx="827554" cy="827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871494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3"/>
          <p:cNvSpPr>
            <a:spLocks noChangeArrowheads="1"/>
          </p:cNvSpPr>
          <p:nvPr/>
        </p:nvSpPr>
        <p:spPr bwMode="auto">
          <a:xfrm>
            <a:off x="611560" y="548680"/>
            <a:ext cx="8838292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5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Формы по дебиторской и кредиторской задолженности</a:t>
            </a:r>
            <a:endParaRPr lang="ru-RU" altLang="ru-RU" sz="2500" dirty="0">
              <a:solidFill>
                <a:srgbClr val="0B7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500180"/>
              </p:ext>
            </p:extLst>
          </p:nvPr>
        </p:nvGraphicFramePr>
        <p:xfrm>
          <a:off x="1043608" y="1772816"/>
          <a:ext cx="7272808" cy="2694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/>
                <a:gridCol w="3672408"/>
              </a:tblGrid>
              <a:tr h="387043">
                <a:tc>
                  <a:txBody>
                    <a:bodyPr/>
                    <a:lstStyle/>
                    <a:p>
                      <a:r>
                        <a:rPr lang="ru-RU" dirty="0" smtClean="0"/>
                        <a:t>С детализацией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Без детализации</a:t>
                      </a:r>
                      <a:endParaRPr lang="ru-RU" dirty="0"/>
                    </a:p>
                  </a:txBody>
                  <a:tcPr/>
                </a:tc>
              </a:tr>
              <a:tr h="387043">
                <a:tc>
                  <a:txBody>
                    <a:bodyPr/>
                    <a:lstStyle/>
                    <a:p>
                      <a:r>
                        <a:rPr lang="en-US" dirty="0" smtClean="0"/>
                        <a:t>0503169M_</a:t>
                      </a:r>
                      <a:r>
                        <a:rPr lang="ru-RU" dirty="0" smtClean="0"/>
                        <a:t>БК, </a:t>
                      </a:r>
                    </a:p>
                    <a:p>
                      <a:r>
                        <a:rPr lang="en-US" dirty="0" smtClean="0"/>
                        <a:t>0503169M_</a:t>
                      </a:r>
                      <a:r>
                        <a:rPr lang="ru-RU" dirty="0" smtClean="0"/>
                        <a:t>БД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0503169M_</a:t>
                      </a:r>
                      <a:r>
                        <a:rPr lang="ru-RU" dirty="0" smtClean="0"/>
                        <a:t>БД_</a:t>
                      </a:r>
                      <a:r>
                        <a:rPr lang="en-US" dirty="0" err="1" smtClean="0"/>
                        <a:t>grbs</a:t>
                      </a:r>
                      <a:r>
                        <a:rPr lang="ru-RU" dirty="0" smtClean="0"/>
                        <a:t>, </a:t>
                      </a:r>
                      <a:r>
                        <a:rPr lang="en-US" dirty="0" smtClean="0"/>
                        <a:t>0503169M_</a:t>
                      </a:r>
                      <a:r>
                        <a:rPr lang="ru-RU" dirty="0" smtClean="0"/>
                        <a:t>БК_</a:t>
                      </a:r>
                      <a:r>
                        <a:rPr lang="en-US" dirty="0" err="1" smtClean="0"/>
                        <a:t>grbs</a:t>
                      </a:r>
                      <a:endParaRPr lang="ru-RU" dirty="0"/>
                    </a:p>
                  </a:txBody>
                  <a:tcPr/>
                </a:tc>
              </a:tr>
              <a:tr h="387043">
                <a:tc>
                  <a:txBody>
                    <a:bodyPr/>
                    <a:lstStyle/>
                    <a:p>
                      <a:r>
                        <a:rPr lang="en-US" dirty="0" smtClean="0"/>
                        <a:t>0503769M_D</a:t>
                      </a:r>
                      <a:r>
                        <a:rPr lang="ru-RU" dirty="0" smtClean="0"/>
                        <a:t>,</a:t>
                      </a:r>
                    </a:p>
                    <a:p>
                      <a:r>
                        <a:rPr lang="en-US" dirty="0" smtClean="0"/>
                        <a:t>0503769M_K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0503769M_D_grbs</a:t>
                      </a:r>
                      <a:r>
                        <a:rPr lang="ru-RU" dirty="0" smtClean="0"/>
                        <a:t>,</a:t>
                      </a:r>
                    </a:p>
                    <a:p>
                      <a:r>
                        <a:rPr lang="en-US" dirty="0" smtClean="0"/>
                        <a:t>0503769M_K_grbs</a:t>
                      </a:r>
                      <a:endParaRPr lang="ru-RU" dirty="0"/>
                    </a:p>
                  </a:txBody>
                  <a:tcPr/>
                </a:tc>
              </a:tr>
              <a:tr h="387043">
                <a:tc>
                  <a:txBody>
                    <a:bodyPr/>
                    <a:lstStyle/>
                    <a:p>
                      <a:r>
                        <a:rPr lang="en-US" dirty="0" smtClean="0"/>
                        <a:t>0503769M_D_</a:t>
                      </a:r>
                      <a:r>
                        <a:rPr lang="ru-RU" dirty="0" smtClean="0"/>
                        <a:t>КБК,</a:t>
                      </a:r>
                    </a:p>
                    <a:p>
                      <a:r>
                        <a:rPr lang="en-US" dirty="0" smtClean="0"/>
                        <a:t>0503769M_K_</a:t>
                      </a:r>
                      <a:r>
                        <a:rPr lang="ru-RU" dirty="0" smtClean="0"/>
                        <a:t>КБК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0503769M_D_</a:t>
                      </a:r>
                      <a:r>
                        <a:rPr lang="ru-RU" dirty="0" smtClean="0"/>
                        <a:t>КБК_</a:t>
                      </a:r>
                      <a:r>
                        <a:rPr lang="en-US" dirty="0" err="1" smtClean="0"/>
                        <a:t>grbs</a:t>
                      </a:r>
                      <a:r>
                        <a:rPr lang="ru-RU" dirty="0" smtClean="0"/>
                        <a:t>,</a:t>
                      </a:r>
                    </a:p>
                    <a:p>
                      <a:r>
                        <a:rPr lang="en-US" dirty="0" smtClean="0"/>
                        <a:t>0503769M_K_</a:t>
                      </a:r>
                      <a:r>
                        <a:rPr lang="ru-RU" dirty="0" smtClean="0"/>
                        <a:t>КБК_</a:t>
                      </a:r>
                      <a:r>
                        <a:rPr lang="en-US" dirty="0" err="1" smtClean="0"/>
                        <a:t>grbs</a:t>
                      </a:r>
                      <a:endParaRPr lang="ru-RU" dirty="0"/>
                    </a:p>
                  </a:txBody>
                  <a:tcPr/>
                </a:tc>
              </a:tr>
              <a:tr h="38704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5576" y="4221088"/>
            <a:ext cx="2088232" cy="192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8004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286" y="1052736"/>
            <a:ext cx="7437130" cy="4104456"/>
          </a:xfrm>
          <a:prstGeom prst="rect">
            <a:avLst/>
          </a:prstGeom>
        </p:spPr>
      </p:pic>
      <p:sp>
        <p:nvSpPr>
          <p:cNvPr id="4" name="Прямоугольник 13"/>
          <p:cNvSpPr>
            <a:spLocks noChangeArrowheads="1"/>
          </p:cNvSpPr>
          <p:nvPr/>
        </p:nvSpPr>
        <p:spPr bwMode="auto">
          <a:xfrm>
            <a:off x="755576" y="404664"/>
            <a:ext cx="8838292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5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Форма 0503128</a:t>
            </a:r>
            <a:endParaRPr lang="ru-RU" altLang="ru-RU" sz="2500" dirty="0">
              <a:solidFill>
                <a:srgbClr val="0B7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7" name="Группа 14"/>
          <p:cNvGrpSpPr>
            <a:grpSpLocks/>
          </p:cNvGrpSpPr>
          <p:nvPr/>
        </p:nvGrpSpPr>
        <p:grpSpPr bwMode="auto">
          <a:xfrm>
            <a:off x="212651" y="4650958"/>
            <a:ext cx="1085850" cy="1016000"/>
            <a:chOff x="946032" y="1610842"/>
            <a:chExt cx="1295400" cy="1211580"/>
          </a:xfrm>
        </p:grpSpPr>
        <p:pic>
          <p:nvPicPr>
            <p:cNvPr id="8" name="Рисунок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032" y="1610842"/>
              <a:ext cx="1295400" cy="119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Группа 12"/>
            <p:cNvGrpSpPr>
              <a:grpSpLocks/>
            </p:cNvGrpSpPr>
            <p:nvPr/>
          </p:nvGrpSpPr>
          <p:grpSpPr bwMode="auto">
            <a:xfrm>
              <a:off x="1319153" y="1978096"/>
              <a:ext cx="844326" cy="844326"/>
              <a:chOff x="1323062" y="1980264"/>
              <a:chExt cx="827554" cy="827554"/>
            </a:xfrm>
          </p:grpSpPr>
          <p:sp>
            <p:nvSpPr>
              <p:cNvPr id="10" name="Овал 9"/>
              <p:cNvSpPr/>
              <p:nvPr/>
            </p:nvSpPr>
            <p:spPr>
              <a:xfrm>
                <a:off x="1380576" y="2037789"/>
                <a:ext cx="428792" cy="4286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pic>
            <p:nvPicPr>
              <p:cNvPr id="11" name="Рисунок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23062" y="1980264"/>
                <a:ext cx="827554" cy="827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" name="Прямоугольник 1"/>
          <p:cNvSpPr/>
          <p:nvPr/>
        </p:nvSpPr>
        <p:spPr>
          <a:xfrm>
            <a:off x="951618" y="5654711"/>
            <a:ext cx="75243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строке 900 теперь будут отражаться обязательства по выплатам источников финансирования дефицита бюджета - сейчас это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920.</a:t>
            </a:r>
          </a:p>
          <a:p>
            <a:pPr algn="just"/>
            <a:r>
              <a:rPr lang="ru-RU" sz="1400" dirty="0" smtClean="0">
                <a:solidFill>
                  <a:srgbClr val="106BBE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А </a:t>
            </a:r>
            <a:r>
              <a:rPr lang="ru-RU" sz="1400" dirty="0">
                <a:solidFill>
                  <a:srgbClr val="106BBE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итоговой по разделу будет строка 700 "Обязательства финансовых годов, следующих за текущим (отчетным) финансовым годом, всего", состоящая из суммы строк 800 и 900;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986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3"/>
          <p:cNvSpPr>
            <a:spLocks noChangeArrowheads="1"/>
          </p:cNvSpPr>
          <p:nvPr/>
        </p:nvSpPr>
        <p:spPr bwMode="auto">
          <a:xfrm>
            <a:off x="755576" y="404664"/>
            <a:ext cx="8838292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5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Форма 0503128</a:t>
            </a:r>
            <a:endParaRPr lang="ru-RU" altLang="ru-RU" sz="2500" dirty="0">
              <a:solidFill>
                <a:srgbClr val="0B7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7" name="Группа 14"/>
          <p:cNvGrpSpPr>
            <a:grpSpLocks/>
          </p:cNvGrpSpPr>
          <p:nvPr/>
        </p:nvGrpSpPr>
        <p:grpSpPr bwMode="auto">
          <a:xfrm>
            <a:off x="415569" y="1484784"/>
            <a:ext cx="1085850" cy="1016000"/>
            <a:chOff x="946032" y="1610842"/>
            <a:chExt cx="1295400" cy="1211580"/>
          </a:xfrm>
        </p:grpSpPr>
        <p:pic>
          <p:nvPicPr>
            <p:cNvPr id="8" name="Рисунок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032" y="1610842"/>
              <a:ext cx="1295400" cy="119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Группа 12"/>
            <p:cNvGrpSpPr>
              <a:grpSpLocks/>
            </p:cNvGrpSpPr>
            <p:nvPr/>
          </p:nvGrpSpPr>
          <p:grpSpPr bwMode="auto">
            <a:xfrm>
              <a:off x="1319153" y="1978096"/>
              <a:ext cx="844326" cy="844326"/>
              <a:chOff x="1323062" y="1980264"/>
              <a:chExt cx="827554" cy="827554"/>
            </a:xfrm>
          </p:grpSpPr>
          <p:sp>
            <p:nvSpPr>
              <p:cNvPr id="10" name="Овал 9"/>
              <p:cNvSpPr/>
              <p:nvPr/>
            </p:nvSpPr>
            <p:spPr>
              <a:xfrm>
                <a:off x="1380576" y="2037789"/>
                <a:ext cx="428792" cy="4286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pic>
            <p:nvPicPr>
              <p:cNvPr id="11" name="Рисунок 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23062" y="1980264"/>
                <a:ext cx="827554" cy="827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" name="Прямоугольник 1"/>
          <p:cNvSpPr/>
          <p:nvPr/>
        </p:nvSpPr>
        <p:spPr>
          <a:xfrm>
            <a:off x="1550606" y="1628800"/>
            <a:ext cx="75243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800 "в том числе по расходам, всего" будет детализирована в целях отражения обязательств по периодам: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строка 810 - данные за очередной финансовый год;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строка 820 - за первый год, следующий за очередным;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строка 830 - за второй год, следующий за очередным;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строка 840 - за иные очередные года, которая в свою очередь состоит из: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строки 850 - расходы по иным обязательствам, всего,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строки 860 - из них расходы по отложенным обязательствам.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6370" y="4509120"/>
            <a:ext cx="75222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262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строки </a:t>
            </a:r>
            <a:r>
              <a:rPr lang="ru-RU" b="1" dirty="0">
                <a:solidFill>
                  <a:srgbClr val="262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810, 820, 830, 850 при составлении Отчета (ф. 0503128) не заполняются - их нужно будет заполнить только в новой форме Отчета (ф.0503128-НП</a:t>
            </a:r>
            <a:r>
              <a:rPr lang="ru-RU" dirty="0">
                <a:solidFill>
                  <a:srgbClr val="262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50" y="4224471"/>
            <a:ext cx="1223963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1276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3"/>
          <p:cNvSpPr>
            <a:spLocks noChangeArrowheads="1"/>
          </p:cNvSpPr>
          <p:nvPr/>
        </p:nvSpPr>
        <p:spPr bwMode="auto">
          <a:xfrm>
            <a:off x="755576" y="404664"/>
            <a:ext cx="8838292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5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Формы по нацпроектам</a:t>
            </a:r>
            <a:endParaRPr lang="ru-RU" altLang="ru-RU" sz="2500" dirty="0">
              <a:solidFill>
                <a:srgbClr val="0B7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681600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Ежемесячная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отчетность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начиная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отчетности на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01.10.2019</a:t>
            </a: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2521513"/>
            <a:ext cx="55446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письмо Минфина России и Федерального казначейства </a:t>
            </a: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05.09.2019 № 02-06-07/68575, 07-04-04/02-19118</a:t>
            </a: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 порядке представления Отчета о бюджетных обязательствах (ф. 0503128-НП) и Отчета об исполнении бюджета (ф. 0503117-НП)»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58" y="2639527"/>
            <a:ext cx="1053036" cy="1241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4317" y="5111992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0503117-НП – до 5-го рабочего дня</a:t>
            </a:r>
          </a:p>
          <a:p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0503128-НП – до 28-го числа месяца</a:t>
            </a:r>
          </a:p>
          <a:p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23"/>
          <p:cNvGrpSpPr>
            <a:grpSpLocks/>
          </p:cNvGrpSpPr>
          <p:nvPr/>
        </p:nvGrpSpPr>
        <p:grpSpPr bwMode="auto">
          <a:xfrm>
            <a:off x="1935760" y="4653136"/>
            <a:ext cx="1772144" cy="1708504"/>
            <a:chOff x="-18046" y="1308232"/>
            <a:chExt cx="2895570" cy="3162169"/>
          </a:xfrm>
        </p:grpSpPr>
        <p:pic>
          <p:nvPicPr>
            <p:cNvPr id="9" name="Рисунок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79"/>
            <a:stretch>
              <a:fillRect/>
            </a:stretch>
          </p:blipFill>
          <p:spPr bwMode="auto">
            <a:xfrm>
              <a:off x="-18046" y="1308232"/>
              <a:ext cx="2895570" cy="3162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Овал 9"/>
            <p:cNvSpPr/>
            <p:nvPr/>
          </p:nvSpPr>
          <p:spPr>
            <a:xfrm>
              <a:off x="2310263" y="2785604"/>
              <a:ext cx="251880" cy="239174"/>
            </a:xfrm>
            <a:prstGeom prst="ellipse">
              <a:avLst/>
            </a:prstGeom>
            <a:solidFill>
              <a:srgbClr val="F29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1658337" y="4104233"/>
              <a:ext cx="251880" cy="209541"/>
            </a:xfrm>
            <a:prstGeom prst="ellipse">
              <a:avLst/>
            </a:prstGeom>
            <a:solidFill>
              <a:srgbClr val="F29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839195" y="3854476"/>
              <a:ext cx="251881" cy="249756"/>
            </a:xfrm>
            <a:prstGeom prst="ellipse">
              <a:avLst/>
            </a:prstGeom>
            <a:solidFill>
              <a:srgbClr val="F29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9104" y="2982446"/>
              <a:ext cx="251881" cy="251872"/>
            </a:xfrm>
            <a:prstGeom prst="ellipse">
              <a:avLst/>
            </a:prstGeom>
            <a:solidFill>
              <a:srgbClr val="F29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140703" y="2366521"/>
              <a:ext cx="251881" cy="249756"/>
            </a:xfrm>
            <a:prstGeom prst="ellipse">
              <a:avLst/>
            </a:prstGeom>
            <a:solidFill>
              <a:srgbClr val="F29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 rot="20737927">
              <a:off x="324852" y="2180262"/>
              <a:ext cx="270930" cy="203192"/>
            </a:xfrm>
            <a:prstGeom prst="ellipse">
              <a:avLst/>
            </a:prstGeom>
            <a:solidFill>
              <a:srgbClr val="F29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840897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3"/>
          <p:cNvSpPr>
            <a:spLocks noChangeArrowheads="1"/>
          </p:cNvSpPr>
          <p:nvPr/>
        </p:nvSpPr>
        <p:spPr bwMode="auto">
          <a:xfrm>
            <a:off x="755576" y="404664"/>
            <a:ext cx="8838292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5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Представление форм по нацпроектам</a:t>
            </a:r>
            <a:endParaRPr lang="ru-RU" altLang="ru-RU" sz="2500" dirty="0">
              <a:solidFill>
                <a:srgbClr val="0B7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772816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П.180 Инструкции 191н (с изменениями 131н)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2780928"/>
            <a:ext cx="7704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 финансовый орган МР представляет в финансовый орган субъекта РФ в установленные им сроки Отчет (ф.0503117-НП) и Сводный Отчет бюджета (ф.0503128-НП), а также обеспечивает представление Отчетов (ф.0503117-НП) и Сводных Отчетов бюджетов (ф.0503128-НП), представленных ему финансовыми органами городских и сельских поселений.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5373216"/>
            <a:ext cx="7373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Отчеты представляются без консолидации показателей отчетов и суммирования одноименных показателей отчетности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1520" y="2604156"/>
            <a:ext cx="8064896" cy="2232248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28" y="5403235"/>
            <a:ext cx="616312" cy="61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076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13"/>
          <p:cNvSpPr>
            <a:spLocks noChangeArrowheads="1"/>
          </p:cNvSpPr>
          <p:nvPr/>
        </p:nvSpPr>
        <p:spPr bwMode="auto">
          <a:xfrm>
            <a:off x="827584" y="620688"/>
            <a:ext cx="55446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8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Изменения в законодательстве</a:t>
            </a:r>
            <a:endParaRPr lang="ru-RU" altLang="ru-RU" sz="2800" dirty="0">
              <a:solidFill>
                <a:srgbClr val="0B7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91680" y="1759377"/>
            <a:ext cx="763284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131н от 20.08.2019 – Изменения в Приказ МФ РФ №191н</a:t>
            </a: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изменений в Приказ МФ РФ №33н</a:t>
            </a:r>
          </a:p>
          <a:p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103н от 25.06.2019 – Изменения в 132н</a:t>
            </a: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69н от 13.05.2019 – Изменения в 209н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Таблицы соответствия КВР + КОСГУ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99" y="5184021"/>
            <a:ext cx="381618" cy="3917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25" y="2509522"/>
            <a:ext cx="409715" cy="4097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09" y="3381400"/>
            <a:ext cx="444168" cy="57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699" y="4149080"/>
            <a:ext cx="444168" cy="57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72" y="1690272"/>
            <a:ext cx="444168" cy="57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918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3"/>
          <p:cNvSpPr>
            <a:spLocks noChangeArrowheads="1"/>
          </p:cNvSpPr>
          <p:nvPr/>
        </p:nvSpPr>
        <p:spPr bwMode="auto">
          <a:xfrm>
            <a:off x="827584" y="548680"/>
            <a:ext cx="8838292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5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ОКТМО в формах по нацпроектам</a:t>
            </a:r>
            <a:endParaRPr lang="ru-RU" altLang="ru-RU" sz="2500" dirty="0">
              <a:solidFill>
                <a:srgbClr val="0B7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364141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Администраторам комплекса </a:t>
            </a:r>
            <a:r>
              <a:rPr lang="ru-RU" b="1" u="sng" dirty="0" smtClean="0">
                <a:solidFill>
                  <a:schemeClr val="tx2"/>
                </a:solidFill>
              </a:rPr>
              <a:t>обязательно</a:t>
            </a:r>
            <a:r>
              <a:rPr lang="ru-RU" dirty="0" smtClean="0">
                <a:solidFill>
                  <a:schemeClr val="tx2"/>
                </a:solidFill>
              </a:rPr>
              <a:t>:</a:t>
            </a:r>
          </a:p>
          <a:p>
            <a:endParaRPr lang="ru-RU" dirty="0" smtClean="0"/>
          </a:p>
          <a:p>
            <a:r>
              <a:rPr lang="ru-RU" dirty="0" smtClean="0"/>
              <a:t>       </a:t>
            </a:r>
            <a:r>
              <a:rPr lang="ru-RU" dirty="0" smtClean="0">
                <a:solidFill>
                  <a:schemeClr val="tx2"/>
                </a:solidFill>
              </a:rPr>
              <a:t> справочник ОКТМО (Код справочника </a:t>
            </a:r>
            <a:r>
              <a:rPr lang="en-US" dirty="0" smtClean="0">
                <a:solidFill>
                  <a:schemeClr val="tx2"/>
                </a:solidFill>
              </a:rPr>
              <a:t>OKTMO_ORG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2287471"/>
            <a:ext cx="3456384" cy="27874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63431" y="5193422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п</a:t>
            </a:r>
            <a:r>
              <a:rPr lang="ru-RU" dirty="0" smtClean="0">
                <a:solidFill>
                  <a:schemeClr val="tx2"/>
                </a:solidFill>
              </a:rPr>
              <a:t>роверить </a:t>
            </a:r>
            <a:r>
              <a:rPr lang="ru-RU" b="1" u="sng" dirty="0" smtClean="0">
                <a:solidFill>
                  <a:schemeClr val="tx2"/>
                </a:solidFill>
              </a:rPr>
              <a:t>права доступа </a:t>
            </a:r>
            <a:r>
              <a:rPr lang="ru-RU" dirty="0" smtClean="0">
                <a:solidFill>
                  <a:schemeClr val="tx2"/>
                </a:solidFill>
              </a:rPr>
              <a:t>пользователей на форму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0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19" y="5193422"/>
            <a:ext cx="468312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93" y="1908058"/>
            <a:ext cx="468312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536" y="2996952"/>
            <a:ext cx="1973591" cy="140831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61739" y="5813542"/>
            <a:ext cx="7485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п</a:t>
            </a:r>
            <a:r>
              <a:rPr lang="ru-RU" dirty="0" smtClean="0">
                <a:solidFill>
                  <a:schemeClr val="tx2"/>
                </a:solidFill>
              </a:rPr>
              <a:t>роверить </a:t>
            </a:r>
            <a:r>
              <a:rPr lang="ru-RU" b="1" u="sng" dirty="0" smtClean="0">
                <a:solidFill>
                  <a:schemeClr val="tx2"/>
                </a:solidFill>
              </a:rPr>
              <a:t>наличие ОКТМО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в справочнике организаций у всех ППО 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4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28" y="5803460"/>
            <a:ext cx="468312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4061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3"/>
          <p:cNvSpPr>
            <a:spLocks noChangeArrowheads="1"/>
          </p:cNvSpPr>
          <p:nvPr/>
        </p:nvSpPr>
        <p:spPr bwMode="auto">
          <a:xfrm>
            <a:off x="755576" y="404664"/>
            <a:ext cx="8838292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5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0503117_НП Отчет об исполнении бюджета</a:t>
            </a:r>
            <a:endParaRPr lang="ru-RU" altLang="ru-RU" sz="2500" dirty="0">
              <a:solidFill>
                <a:srgbClr val="0B7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412776"/>
            <a:ext cx="5184576" cy="41207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80417" y="5741407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раздела 2 «Расходы бюджета» только по суммам нацпроектов без отражения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подытоговых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показателей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14"/>
          <p:cNvGrpSpPr>
            <a:grpSpLocks/>
          </p:cNvGrpSpPr>
          <p:nvPr/>
        </p:nvGrpSpPr>
        <p:grpSpPr bwMode="auto">
          <a:xfrm>
            <a:off x="467544" y="4869160"/>
            <a:ext cx="1085850" cy="1016000"/>
            <a:chOff x="946032" y="1610842"/>
            <a:chExt cx="1295400" cy="1211580"/>
          </a:xfrm>
        </p:grpSpPr>
        <p:pic>
          <p:nvPicPr>
            <p:cNvPr id="9" name="Рисунок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032" y="1610842"/>
              <a:ext cx="1295400" cy="119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Группа 12"/>
            <p:cNvGrpSpPr>
              <a:grpSpLocks/>
            </p:cNvGrpSpPr>
            <p:nvPr/>
          </p:nvGrpSpPr>
          <p:grpSpPr bwMode="auto">
            <a:xfrm>
              <a:off x="1319153" y="1978096"/>
              <a:ext cx="844326" cy="844326"/>
              <a:chOff x="1323062" y="1980264"/>
              <a:chExt cx="827554" cy="827554"/>
            </a:xfrm>
          </p:grpSpPr>
          <p:sp>
            <p:nvSpPr>
              <p:cNvPr id="11" name="Овал 10"/>
              <p:cNvSpPr/>
              <p:nvPr/>
            </p:nvSpPr>
            <p:spPr>
              <a:xfrm>
                <a:off x="1380576" y="2037789"/>
                <a:ext cx="428792" cy="4286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pic>
            <p:nvPicPr>
              <p:cNvPr id="12" name="Рисунок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23062" y="1980264"/>
                <a:ext cx="827554" cy="827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3" name="TextBox 12"/>
          <p:cNvSpPr txBox="1"/>
          <p:nvPr/>
        </p:nvSpPr>
        <p:spPr>
          <a:xfrm>
            <a:off x="6592347" y="1916832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Код формы в ПК «</a:t>
            </a:r>
            <a:r>
              <a:rPr lang="ru-RU" dirty="0">
                <a:solidFill>
                  <a:schemeClr val="tx2"/>
                </a:solidFill>
              </a:rPr>
              <a:t>С</a:t>
            </a:r>
            <a:r>
              <a:rPr lang="ru-RU" dirty="0" smtClean="0">
                <a:solidFill>
                  <a:schemeClr val="tx2"/>
                </a:solidFill>
              </a:rPr>
              <a:t>вод-СМАРТ»</a:t>
            </a:r>
          </a:p>
          <a:p>
            <a:endParaRPr lang="ru-RU" dirty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0503117М_НП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6372200" y="1587881"/>
            <a:ext cx="2478733" cy="1944216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9004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3"/>
          <p:cNvSpPr>
            <a:spLocks noChangeArrowheads="1"/>
          </p:cNvSpPr>
          <p:nvPr/>
        </p:nvSpPr>
        <p:spPr bwMode="auto">
          <a:xfrm>
            <a:off x="755576" y="404664"/>
            <a:ext cx="8838292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5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0503117-НП в ПК «Свод-СМАРТ»</a:t>
            </a:r>
            <a:endParaRPr lang="ru-RU" altLang="ru-RU" sz="2500" dirty="0">
              <a:solidFill>
                <a:srgbClr val="0B7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1" y="2463294"/>
            <a:ext cx="7056784" cy="377027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5023" y="14255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Код формы в ПК «Свод-СМАРТ» 0503117M_НП</a:t>
            </a:r>
            <a:endParaRPr lang="ru-RU" dirty="0"/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467544" y="1292133"/>
            <a:ext cx="4608512" cy="840723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600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3"/>
          <p:cNvSpPr>
            <a:spLocks noChangeArrowheads="1"/>
          </p:cNvSpPr>
          <p:nvPr/>
        </p:nvSpPr>
        <p:spPr bwMode="auto">
          <a:xfrm>
            <a:off x="755576" y="404664"/>
            <a:ext cx="8838292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5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0503117-НП (МДКС)</a:t>
            </a:r>
            <a:endParaRPr lang="ru-RU" altLang="ru-RU" sz="2500" dirty="0">
              <a:solidFill>
                <a:srgbClr val="0B7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" r="-1" b="4524"/>
          <a:stretch/>
        </p:blipFill>
        <p:spPr bwMode="auto">
          <a:xfrm>
            <a:off x="2245829" y="3068960"/>
            <a:ext cx="6453492" cy="210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" y="1592795"/>
            <a:ext cx="2223453" cy="232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0118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3"/>
          <p:cNvSpPr>
            <a:spLocks noChangeArrowheads="1"/>
          </p:cNvSpPr>
          <p:nvPr/>
        </p:nvSpPr>
        <p:spPr bwMode="auto">
          <a:xfrm>
            <a:off x="611560" y="548680"/>
            <a:ext cx="8712968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5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Форма 0503128-НП Отчет о бюджетных обязательствах</a:t>
            </a:r>
            <a:endParaRPr lang="ru-RU" altLang="ru-RU" sz="2500" dirty="0">
              <a:solidFill>
                <a:srgbClr val="0B7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484784"/>
            <a:ext cx="8281025" cy="37878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12746" y="5696262"/>
            <a:ext cx="81105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Раздел 1 –в обычном порядке, но только по показателям нацпроектов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Раздел 2 –не заполняется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89494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3"/>
          <p:cNvSpPr>
            <a:spLocks noChangeArrowheads="1"/>
          </p:cNvSpPr>
          <p:nvPr/>
        </p:nvSpPr>
        <p:spPr bwMode="auto">
          <a:xfrm>
            <a:off x="755576" y="404664"/>
            <a:ext cx="8838292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5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0503128_НП в ПК «Свод-СМАРТ»</a:t>
            </a:r>
            <a:endParaRPr lang="ru-RU" altLang="ru-RU" sz="2500" dirty="0">
              <a:solidFill>
                <a:srgbClr val="0B7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1772816"/>
            <a:ext cx="5653611" cy="3020591"/>
          </a:xfrm>
          <a:prstGeom prst="rect">
            <a:avLst/>
          </a:prstGeom>
        </p:spPr>
      </p:pic>
      <p:pic>
        <p:nvPicPr>
          <p:cNvPr id="5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1812367" cy="1812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830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3"/>
          <p:cNvSpPr>
            <a:spLocks noChangeArrowheads="1"/>
          </p:cNvSpPr>
          <p:nvPr/>
        </p:nvSpPr>
        <p:spPr bwMode="auto">
          <a:xfrm>
            <a:off x="755576" y="404664"/>
            <a:ext cx="8838292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5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0503128_НП (МДКС)</a:t>
            </a:r>
            <a:endParaRPr lang="ru-RU" altLang="ru-RU" sz="2500" dirty="0">
              <a:solidFill>
                <a:srgbClr val="0B7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"/>
          <a:stretch/>
        </p:blipFill>
        <p:spPr bwMode="auto">
          <a:xfrm>
            <a:off x="1763688" y="2348880"/>
            <a:ext cx="6363334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48880"/>
            <a:ext cx="1269732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4996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3"/>
          <p:cNvSpPr>
            <a:spLocks noChangeArrowheads="1"/>
          </p:cNvSpPr>
          <p:nvPr/>
        </p:nvSpPr>
        <p:spPr bwMode="auto">
          <a:xfrm>
            <a:off x="755576" y="404664"/>
            <a:ext cx="8838292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5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Форма 0503125 с возможностью выбора КСР</a:t>
            </a:r>
            <a:endParaRPr lang="ru-RU" altLang="ru-RU" sz="2500" dirty="0">
              <a:solidFill>
                <a:srgbClr val="0B7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628800"/>
            <a:ext cx="3535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формы в ПК «Свод-СМАРТ» 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0503125M_CP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91118" y="1412776"/>
            <a:ext cx="4208873" cy="109944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3986" y="2852936"/>
            <a:ext cx="5368236" cy="2868122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5508104" y="3284984"/>
            <a:ext cx="2592288" cy="72008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18" y="3060793"/>
            <a:ext cx="1941496" cy="205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621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3"/>
          <p:cNvSpPr>
            <a:spLocks noChangeArrowheads="1"/>
          </p:cNvSpPr>
          <p:nvPr/>
        </p:nvSpPr>
        <p:spPr bwMode="auto">
          <a:xfrm>
            <a:off x="467544" y="548680"/>
            <a:ext cx="8838292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5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Форма 0503125 Справка по консолидируемым расчетам</a:t>
            </a:r>
            <a:endParaRPr lang="ru-RU" altLang="ru-RU" sz="2500" dirty="0">
              <a:solidFill>
                <a:srgbClr val="0B7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700808"/>
            <a:ext cx="7990536" cy="1852984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475656" y="2348880"/>
            <a:ext cx="1728192" cy="1204912"/>
          </a:xfrm>
          <a:prstGeom prst="round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520" y="3789040"/>
            <a:ext cx="3744416" cy="297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484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3"/>
          <p:cNvSpPr>
            <a:spLocks noChangeArrowheads="1"/>
          </p:cNvSpPr>
          <p:nvPr/>
        </p:nvSpPr>
        <p:spPr bwMode="auto">
          <a:xfrm>
            <a:off x="755576" y="404664"/>
            <a:ext cx="8838292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5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Форма 0503121</a:t>
            </a:r>
            <a:endParaRPr lang="ru-RU" altLang="ru-RU" sz="2500" dirty="0">
              <a:solidFill>
                <a:srgbClr val="0B7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340768"/>
            <a:ext cx="7421443" cy="4680126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3995936" y="2492896"/>
            <a:ext cx="792088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59590" y="6187844"/>
            <a:ext cx="6627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Изменения в части КОСГУ. Форма стала динамической</a:t>
            </a:r>
            <a:endParaRPr lang="ru-RU" sz="1600" dirty="0"/>
          </a:p>
        </p:txBody>
      </p:sp>
      <p:grpSp>
        <p:nvGrpSpPr>
          <p:cNvPr id="7" name="Группа 14"/>
          <p:cNvGrpSpPr>
            <a:grpSpLocks/>
          </p:cNvGrpSpPr>
          <p:nvPr/>
        </p:nvGrpSpPr>
        <p:grpSpPr bwMode="auto">
          <a:xfrm>
            <a:off x="589896" y="5463944"/>
            <a:ext cx="1085850" cy="1016000"/>
            <a:chOff x="946032" y="1610842"/>
            <a:chExt cx="1295400" cy="1211580"/>
          </a:xfrm>
        </p:grpSpPr>
        <p:pic>
          <p:nvPicPr>
            <p:cNvPr id="8" name="Рисунок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032" y="1610842"/>
              <a:ext cx="1295400" cy="119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Группа 12"/>
            <p:cNvGrpSpPr>
              <a:grpSpLocks/>
            </p:cNvGrpSpPr>
            <p:nvPr/>
          </p:nvGrpSpPr>
          <p:grpSpPr bwMode="auto">
            <a:xfrm>
              <a:off x="1319153" y="1978096"/>
              <a:ext cx="844326" cy="844326"/>
              <a:chOff x="1323062" y="1980264"/>
              <a:chExt cx="827554" cy="827554"/>
            </a:xfrm>
          </p:grpSpPr>
          <p:sp>
            <p:nvSpPr>
              <p:cNvPr id="10" name="Овал 9"/>
              <p:cNvSpPr/>
              <p:nvPr/>
            </p:nvSpPr>
            <p:spPr>
              <a:xfrm>
                <a:off x="1380576" y="2037789"/>
                <a:ext cx="428792" cy="4286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pic>
            <p:nvPicPr>
              <p:cNvPr id="11" name="Рисунок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23062" y="1980264"/>
                <a:ext cx="827554" cy="827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41980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13"/>
          <p:cNvSpPr>
            <a:spLocks noChangeArrowheads="1"/>
          </p:cNvSpPr>
          <p:nvPr/>
        </p:nvSpPr>
        <p:spPr bwMode="auto">
          <a:xfrm>
            <a:off x="718270" y="588871"/>
            <a:ext cx="8642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80975" eaLnBrk="1" hangingPunct="1">
              <a:defRPr/>
            </a:pPr>
            <a:r>
              <a:rPr lang="ru-RU" altLang="ru-RU" sz="28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Представление отчетности за 3 квартал </a:t>
            </a:r>
            <a:endParaRPr lang="ru-RU" altLang="ru-RU" sz="2800" dirty="0">
              <a:solidFill>
                <a:srgbClr val="0B7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19672" y="1535463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191н 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отчетность формируется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виде электронного документа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подписанного усиленной квалифицированной электронной подписью.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7126" y="4725144"/>
            <a:ext cx="78141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случая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бюджетной отчетности 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бумажном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носителе: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1.отсутствие организационно-технической возможности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2.в соответствии с законодательством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гостайна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3034614"/>
            <a:ext cx="6590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33н  </a:t>
            </a:r>
            <a:endParaRPr lang="ru-RU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Бухгалтерская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отчетность представляется учреждением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виде электронного документа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подписанного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усиленной квалифицированной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электронной подписью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36" y="1576530"/>
            <a:ext cx="771068" cy="993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3" y="3217292"/>
            <a:ext cx="771068" cy="993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9"/>
          <a:stretch>
            <a:fillRect/>
          </a:stretch>
        </p:blipFill>
        <p:spPr bwMode="auto">
          <a:xfrm>
            <a:off x="59443" y="4725144"/>
            <a:ext cx="1315994" cy="1688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490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3"/>
          <p:cNvSpPr>
            <a:spLocks noChangeArrowheads="1"/>
          </p:cNvSpPr>
          <p:nvPr/>
        </p:nvSpPr>
        <p:spPr bwMode="auto">
          <a:xfrm>
            <a:off x="755576" y="404664"/>
            <a:ext cx="8838292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5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Форма 0503121</a:t>
            </a:r>
            <a:endParaRPr lang="ru-RU" altLang="ru-RU" sz="2500" dirty="0">
              <a:solidFill>
                <a:srgbClr val="0B7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744" y="1422162"/>
            <a:ext cx="6681202" cy="42169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3160" y="5887581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Детализация КОСГУ 540(640), 560(660), 550(650), 730(830)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предусмотрена</a:t>
            </a:r>
          </a:p>
        </p:txBody>
      </p:sp>
      <p:grpSp>
        <p:nvGrpSpPr>
          <p:cNvPr id="6" name="Группа 14"/>
          <p:cNvGrpSpPr>
            <a:grpSpLocks/>
          </p:cNvGrpSpPr>
          <p:nvPr/>
        </p:nvGrpSpPr>
        <p:grpSpPr bwMode="auto">
          <a:xfrm>
            <a:off x="212651" y="5579611"/>
            <a:ext cx="1085850" cy="1016000"/>
            <a:chOff x="946032" y="1610842"/>
            <a:chExt cx="1295400" cy="1211580"/>
          </a:xfrm>
        </p:grpSpPr>
        <p:pic>
          <p:nvPicPr>
            <p:cNvPr id="7" name="Рисунок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032" y="1610842"/>
              <a:ext cx="1295400" cy="119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Группа 12"/>
            <p:cNvGrpSpPr>
              <a:grpSpLocks/>
            </p:cNvGrpSpPr>
            <p:nvPr/>
          </p:nvGrpSpPr>
          <p:grpSpPr bwMode="auto">
            <a:xfrm>
              <a:off x="1319153" y="1978096"/>
              <a:ext cx="844326" cy="844326"/>
              <a:chOff x="1323062" y="1980264"/>
              <a:chExt cx="827554" cy="827554"/>
            </a:xfrm>
          </p:grpSpPr>
          <p:sp>
            <p:nvSpPr>
              <p:cNvPr id="9" name="Овал 8"/>
              <p:cNvSpPr/>
              <p:nvPr/>
            </p:nvSpPr>
            <p:spPr>
              <a:xfrm>
                <a:off x="1380576" y="2037789"/>
                <a:ext cx="428792" cy="4286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pic>
            <p:nvPicPr>
              <p:cNvPr id="10" name="Рисунок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23062" y="1980264"/>
                <a:ext cx="827554" cy="827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08853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3"/>
          <p:cNvSpPr>
            <a:spLocks noChangeArrowheads="1"/>
          </p:cNvSpPr>
          <p:nvPr/>
        </p:nvSpPr>
        <p:spPr bwMode="auto">
          <a:xfrm>
            <a:off x="755576" y="404664"/>
            <a:ext cx="8838292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5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Форма 0503721</a:t>
            </a:r>
            <a:endParaRPr lang="ru-RU" altLang="ru-RU" sz="2500" dirty="0">
              <a:solidFill>
                <a:srgbClr val="0B7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107429"/>
            <a:ext cx="6912768" cy="388598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79074" y="5219123"/>
            <a:ext cx="864096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по строке 030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–сумма данных по соответствующим счетам аналитического учета счета 240110120 «Доходы от собственности»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за минусом начисленных за счет этого дохода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(по дебету счета 240110120 «Доходы от собственности»)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сумм налога на добавленную стоимость;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по строке 040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–сумма данных по соответствующим счетам аналитического учета счета 040110130 «Доходы от оказания платных услуг (работ), компенсаций затрат»,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за минусом начисленных за счет этого дохода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(по дебету счета 040110130 «Доходы от оказания платных услуг (работ), компенсаций затрат»)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сумм налога на добавленную стоимость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  <a:endParaRPr lang="ru-RU" sz="1400" dirty="0"/>
          </a:p>
        </p:txBody>
      </p:sp>
      <p:grpSp>
        <p:nvGrpSpPr>
          <p:cNvPr id="7" name="Группа 14"/>
          <p:cNvGrpSpPr>
            <a:grpSpLocks/>
          </p:cNvGrpSpPr>
          <p:nvPr/>
        </p:nvGrpSpPr>
        <p:grpSpPr bwMode="auto">
          <a:xfrm>
            <a:off x="19482" y="4365104"/>
            <a:ext cx="1085850" cy="1016000"/>
            <a:chOff x="946032" y="1610842"/>
            <a:chExt cx="1295400" cy="1211580"/>
          </a:xfrm>
        </p:grpSpPr>
        <p:pic>
          <p:nvPicPr>
            <p:cNvPr id="8" name="Рисунок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032" y="1610842"/>
              <a:ext cx="1295400" cy="119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Группа 12"/>
            <p:cNvGrpSpPr>
              <a:grpSpLocks/>
            </p:cNvGrpSpPr>
            <p:nvPr/>
          </p:nvGrpSpPr>
          <p:grpSpPr bwMode="auto">
            <a:xfrm>
              <a:off x="1319153" y="1978096"/>
              <a:ext cx="844326" cy="844326"/>
              <a:chOff x="1323062" y="1980264"/>
              <a:chExt cx="827554" cy="827554"/>
            </a:xfrm>
          </p:grpSpPr>
          <p:sp>
            <p:nvSpPr>
              <p:cNvPr id="10" name="Овал 9"/>
              <p:cNvSpPr/>
              <p:nvPr/>
            </p:nvSpPr>
            <p:spPr>
              <a:xfrm>
                <a:off x="1380576" y="2037789"/>
                <a:ext cx="428792" cy="4286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pic>
            <p:nvPicPr>
              <p:cNvPr id="11" name="Рисунок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23062" y="1980264"/>
                <a:ext cx="827554" cy="827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20926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3"/>
          <p:cNvSpPr>
            <a:spLocks noChangeArrowheads="1"/>
          </p:cNvSpPr>
          <p:nvPr/>
        </p:nvSpPr>
        <p:spPr bwMode="auto">
          <a:xfrm>
            <a:off x="539552" y="1289320"/>
            <a:ext cx="7630546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Планируется введение дополнительного Отчета по форме 0503738-НП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Новый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будет составляться по применяемой форме Отчета 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бюджетных обязательствах ф.0503738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Формировать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его предстоит дополнительно к Отчету (ф. 0503738)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ежемесячно, начиная с отчетности по состоянию на 1 декабря 2019 г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форме 0503738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изменится количество, нумерация и назначение строк в разделе 3 по аналогии с ф.0503128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pPr defTabSz="180975" eaLnBrk="1" hangingPunct="1">
              <a:defRPr/>
            </a:pPr>
            <a:endParaRPr lang="ru-RU" altLang="ru-RU" sz="1400" dirty="0">
              <a:solidFill>
                <a:srgbClr val="0B71B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13"/>
          <p:cNvSpPr>
            <a:spLocks noChangeArrowheads="1"/>
          </p:cNvSpPr>
          <p:nvPr/>
        </p:nvSpPr>
        <p:spPr bwMode="auto">
          <a:xfrm>
            <a:off x="755576" y="404664"/>
            <a:ext cx="8838292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5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Изменения в 33н (проект приказа)</a:t>
            </a:r>
            <a:endParaRPr lang="ru-RU" altLang="ru-RU" sz="2500" dirty="0">
              <a:solidFill>
                <a:srgbClr val="0B7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061" y="3661504"/>
            <a:ext cx="736509" cy="73405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75500" y="4747840"/>
            <a:ext cx="51314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Планируется новая форма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0503737-НП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ежемесячное представление Отчета об исполнении учреждением ПФХД по национальным проектам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</p:txBody>
      </p:sp>
      <p:pic>
        <p:nvPicPr>
          <p:cNvPr id="9" name="Picture 2" descr="C:\Users\egorova-m\Desktop\бюджет-nex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3573016"/>
            <a:ext cx="2288058" cy="305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2027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4634"/>
            <a:ext cx="1872208" cy="200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3568" y="1297688"/>
            <a:ext cx="829352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dirty="0">
                <a:solidFill>
                  <a:srgbClr val="106BBE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Письма Минфина России от 02.08.2019 N 02-06-10/58342 и </a:t>
            </a:r>
            <a:r>
              <a:rPr lang="ru-RU" sz="1300" dirty="0">
                <a:solidFill>
                  <a:srgbClr val="106BBE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N 02-07-10/58448, </a:t>
            </a:r>
            <a:r>
              <a:rPr lang="ru-RU" sz="1300" dirty="0">
                <a:solidFill>
                  <a:srgbClr val="106BBE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от 14.06.2019 N 02-07-10/43824 и </a:t>
            </a:r>
            <a:r>
              <a:rPr lang="ru-RU" sz="1300" dirty="0">
                <a:solidFill>
                  <a:srgbClr val="106BBE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N </a:t>
            </a:r>
            <a:r>
              <a:rPr lang="ru-RU" sz="1300" dirty="0" smtClean="0">
                <a:solidFill>
                  <a:srgbClr val="106BBE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02-06-10/43726</a:t>
            </a:r>
          </a:p>
          <a:p>
            <a:pPr algn="just"/>
            <a:endParaRPr lang="ru-RU" sz="1300" dirty="0">
              <a:solidFill>
                <a:srgbClr val="106BBE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7"/>
            </a:endParaRPr>
          </a:p>
          <a:p>
            <a:pPr algn="just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кодекс </a:t>
            </a:r>
            <a:r>
              <a:rPr lang="ru-RU" sz="1300" dirty="0">
                <a:solidFill>
                  <a:srgbClr val="106BBE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прямо предусматривает право казенного учреждения по согласованию с ГРБС передать полномочия по ведению бюджетного учета и составлению бюджетной отчетности централизованной бухгалтерии</a:t>
            </a:r>
            <a:r>
              <a:rPr lang="ru-RU" sz="1300" dirty="0" smtClean="0">
                <a:solidFill>
                  <a:srgbClr val="106BBE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.</a:t>
            </a:r>
          </a:p>
          <a:p>
            <a:pPr algn="just"/>
            <a:endParaRPr lang="ru-RU" sz="1300" dirty="0">
              <a:solidFill>
                <a:srgbClr val="106BBE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8"/>
            </a:endParaRP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бюджетного учета и составление бюджетной отчетности являются бюджетными процедурами, частью </a:t>
            </a:r>
            <a:r>
              <a:rPr lang="ru-RU" sz="1300" dirty="0">
                <a:solidFill>
                  <a:srgbClr val="106BBE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бюджетных полномочий ПБС, при передаче этих полномочий централизованной бухгалтерии казенное учреждение передает с ними и ответственность за их организацию. </a:t>
            </a:r>
            <a:r>
              <a:rPr lang="ru-RU" sz="1300" b="1" dirty="0">
                <a:solidFill>
                  <a:srgbClr val="26282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Руководитель КУ в таком случае уже не будет нести ответственность в случае выявления нарушений</a:t>
            </a:r>
            <a:r>
              <a:rPr lang="ru-RU" sz="1300" dirty="0">
                <a:solidFill>
                  <a:srgbClr val="26282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 порядка ведения учета или формирования отчетности.</a:t>
            </a:r>
          </a:p>
          <a:p>
            <a:pPr algn="just"/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передаче полномочий по ведению учета и составлению отчетности ЦБ в Пояснительной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записке 0503160 следует отразить информацию:</a:t>
            </a: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 передаче полномочий по ведению бухгалтерского учета иной организации - централизованной бухгалтерии на основании договора / соглашения с указанием их реквизитов;</a:t>
            </a:r>
          </a:p>
          <a:p>
            <a:pPr algn="just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информацию об исполнителе централизованной бухгалтерии, составившем бухгалтерскую отчетность.</a:t>
            </a:r>
          </a:p>
          <a:p>
            <a:pPr algn="just"/>
            <a:endParaRPr lang="ru-RU" sz="1300" dirty="0"/>
          </a:p>
        </p:txBody>
      </p:sp>
      <p:sp>
        <p:nvSpPr>
          <p:cNvPr id="7" name="Прямоугольник 13"/>
          <p:cNvSpPr>
            <a:spLocks noChangeArrowheads="1"/>
          </p:cNvSpPr>
          <p:nvPr/>
        </p:nvSpPr>
        <p:spPr bwMode="auto">
          <a:xfrm>
            <a:off x="755576" y="620688"/>
            <a:ext cx="8838292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5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Ответственность за ведение отчетности</a:t>
            </a:r>
            <a:endParaRPr lang="ru-RU" altLang="ru-RU" sz="2500" dirty="0">
              <a:solidFill>
                <a:srgbClr val="0B7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92548" y="4764634"/>
            <a:ext cx="578773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solidFill>
                  <a:srgbClr val="262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dirty="0">
                <a:solidFill>
                  <a:srgbClr val="262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отношении автономных и бюджетных учреждений централизация учета не снимает ответственности с руководителя</a:t>
            </a:r>
            <a:r>
              <a:rPr lang="ru-RU" sz="1400" dirty="0">
                <a:solidFill>
                  <a:srgbClr val="262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даже если ведение учета и составление отчетности передано по соглашению в ЦБ, ответственность за достоверность представления финансового положения учреждения, финансового результата его деятельности и движения денежных средств единолично несет руководитель учреждения.</a:t>
            </a:r>
          </a:p>
        </p:txBody>
      </p:sp>
      <p:pic>
        <p:nvPicPr>
          <p:cNvPr id="12" name="Рисунок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56" y="1412776"/>
            <a:ext cx="468312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56" y="1992135"/>
            <a:ext cx="468312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56" y="2612571"/>
            <a:ext cx="468312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32" y="3732678"/>
            <a:ext cx="468312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236" y="5085184"/>
            <a:ext cx="468312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80957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3"/>
          <p:cNvSpPr>
            <a:spLocks noChangeArrowheads="1"/>
          </p:cNvSpPr>
          <p:nvPr/>
        </p:nvSpPr>
        <p:spPr bwMode="auto">
          <a:xfrm>
            <a:off x="755576" y="620688"/>
            <a:ext cx="8838292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5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Новшества в ПК «Свод-СМАРТ»</a:t>
            </a:r>
            <a:endParaRPr lang="ru-RU" altLang="ru-RU" sz="2500" dirty="0">
              <a:solidFill>
                <a:srgbClr val="0B7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810945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Версия 19.2</a:t>
            </a: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0036" y="2640678"/>
            <a:ext cx="66247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реализации новых статусов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Синхронизация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справочника организации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естром УБП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в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Excel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выводить штампы ЭП согласно ГОСТ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724" y="3806787"/>
            <a:ext cx="468312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700" y="3204265"/>
            <a:ext cx="468312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6" y="2588299"/>
            <a:ext cx="468312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48" y="4802166"/>
            <a:ext cx="2406368" cy="1619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0843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3"/>
          <p:cNvSpPr>
            <a:spLocks noChangeArrowheads="1"/>
          </p:cNvSpPr>
          <p:nvPr/>
        </p:nvSpPr>
        <p:spPr bwMode="auto">
          <a:xfrm>
            <a:off x="755576" y="620688"/>
            <a:ext cx="8838292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5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Возможность реализации новых статусов</a:t>
            </a:r>
            <a:endParaRPr lang="ru-RU" altLang="ru-RU" sz="2500" dirty="0">
              <a:solidFill>
                <a:srgbClr val="0B7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793330"/>
            <a:ext cx="8658225" cy="2905125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755576" y="5106129"/>
            <a:ext cx="3384376" cy="576064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27818" y="1700808"/>
            <a:ext cx="64539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СВОД-СМАРТ \ СПРАВОЧНИКИ \ ОБЩИЕ СПРАВОЧНИКИ \ Справочник статусов отчетов</a:t>
            </a:r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1979712" y="1543933"/>
            <a:ext cx="7002041" cy="948963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5717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78" y="2939087"/>
            <a:ext cx="8460432" cy="1935597"/>
          </a:xfrm>
          <a:prstGeom prst="rect">
            <a:avLst/>
          </a:prstGeom>
        </p:spPr>
      </p:pic>
      <p:sp>
        <p:nvSpPr>
          <p:cNvPr id="7" name="Прямоугольник 13"/>
          <p:cNvSpPr>
            <a:spLocks noChangeArrowheads="1"/>
          </p:cNvSpPr>
          <p:nvPr/>
        </p:nvSpPr>
        <p:spPr bwMode="auto">
          <a:xfrm>
            <a:off x="755576" y="620688"/>
            <a:ext cx="8838292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5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Возможность реализации новых статусов</a:t>
            </a:r>
            <a:endParaRPr lang="ru-RU" altLang="ru-RU" sz="2500" dirty="0">
              <a:solidFill>
                <a:srgbClr val="0B7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362280" y="3140968"/>
            <a:ext cx="2619473" cy="504056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27818" y="1700808"/>
            <a:ext cx="64539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СВОД-СМАРТ \ АДМИНИСТРИРОВАНИЕ \ Пользователи и группы \ Пользователи</a:t>
            </a:r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1979712" y="1543933"/>
            <a:ext cx="7002041" cy="948963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54318"/>
            <a:ext cx="1872208" cy="166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84148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3"/>
          <p:cNvSpPr>
            <a:spLocks noChangeArrowheads="1"/>
          </p:cNvSpPr>
          <p:nvPr/>
        </p:nvSpPr>
        <p:spPr bwMode="auto">
          <a:xfrm>
            <a:off x="755576" y="620688"/>
            <a:ext cx="8838292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5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Синхронизация УБП</a:t>
            </a:r>
            <a:endParaRPr lang="ru-RU" altLang="ru-RU" sz="2500" dirty="0">
              <a:solidFill>
                <a:srgbClr val="0B7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38318" y="1604108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СВОД-СМАРТ \ СПРАВОЧНИКИ \ Электронный бюджет \ Реестр участников бюджетного процесса, а также юридических лиц, не являющихся участниками бюджетного процесса</a:t>
            </a: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1331640" y="1472010"/>
            <a:ext cx="7128792" cy="1224136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7" y="2855072"/>
            <a:ext cx="6624736" cy="1947795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395536" y="3140968"/>
            <a:ext cx="504056" cy="504056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02722" y="507477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Свод-Смарт\Системные\Общие\Код региона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5858793"/>
            <a:ext cx="8810625" cy="695325"/>
          </a:xfrm>
          <a:prstGeom prst="rect">
            <a:avLst/>
          </a:prstGeom>
        </p:spPr>
      </p:pic>
      <p:sp>
        <p:nvSpPr>
          <p:cNvPr id="10" name="Прямоугольная выноска 9"/>
          <p:cNvSpPr/>
          <p:nvPr/>
        </p:nvSpPr>
        <p:spPr>
          <a:xfrm>
            <a:off x="415788" y="5077625"/>
            <a:ext cx="5832648" cy="584108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3311511"/>
            <a:ext cx="1133690" cy="113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5096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3"/>
          <p:cNvSpPr>
            <a:spLocks noChangeArrowheads="1"/>
          </p:cNvSpPr>
          <p:nvPr/>
        </p:nvSpPr>
        <p:spPr bwMode="auto">
          <a:xfrm>
            <a:off x="755576" y="620688"/>
            <a:ext cx="8838292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5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Синхронизация УБП</a:t>
            </a:r>
            <a:endParaRPr lang="ru-RU" altLang="ru-RU" sz="2500" dirty="0">
              <a:solidFill>
                <a:srgbClr val="0B7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1772816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Свод-Смарт\Системные\Администрирование\Поля для синхронизации с реестром УБП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708920"/>
            <a:ext cx="4090218" cy="3704553"/>
          </a:xfrm>
          <a:prstGeom prst="rect">
            <a:avLst/>
          </a:prstGeom>
        </p:spPr>
      </p:pic>
      <p:sp>
        <p:nvSpPr>
          <p:cNvPr id="4" name="Прямоугольная выноска 3"/>
          <p:cNvSpPr/>
          <p:nvPr/>
        </p:nvSpPr>
        <p:spPr>
          <a:xfrm>
            <a:off x="1331640" y="1700808"/>
            <a:ext cx="7128792" cy="864096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84984"/>
            <a:ext cx="2376264" cy="239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15520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3"/>
          <p:cNvSpPr>
            <a:spLocks noChangeArrowheads="1"/>
          </p:cNvSpPr>
          <p:nvPr/>
        </p:nvSpPr>
        <p:spPr bwMode="auto">
          <a:xfrm>
            <a:off x="755576" y="620688"/>
            <a:ext cx="8838292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5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Синхронизация УБП</a:t>
            </a:r>
            <a:endParaRPr lang="ru-RU" altLang="ru-RU" sz="2500" dirty="0">
              <a:solidFill>
                <a:srgbClr val="0B7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1772816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СВОД-СМАРТ \ СПРАВОЧНИКИ \ ОБЩИЕ СПРАВОЧНИКИ \ Справочник организаций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1331640" y="1700808"/>
            <a:ext cx="7128792" cy="864096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953" y="2773488"/>
            <a:ext cx="7174453" cy="1048632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971600" y="3152055"/>
            <a:ext cx="2088232" cy="64807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-43" t="11397" r="-1"/>
          <a:stretch/>
        </p:blipFill>
        <p:spPr>
          <a:xfrm>
            <a:off x="949860" y="4509120"/>
            <a:ext cx="4087967" cy="16794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509120"/>
            <a:ext cx="1680345" cy="146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165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14"/>
          <p:cNvGrpSpPr>
            <a:grpSpLocks/>
          </p:cNvGrpSpPr>
          <p:nvPr/>
        </p:nvGrpSpPr>
        <p:grpSpPr bwMode="auto">
          <a:xfrm>
            <a:off x="212651" y="3965116"/>
            <a:ext cx="1085850" cy="1016000"/>
            <a:chOff x="946032" y="1610842"/>
            <a:chExt cx="1295400" cy="1211580"/>
          </a:xfrm>
        </p:grpSpPr>
        <p:pic>
          <p:nvPicPr>
            <p:cNvPr id="11" name="Рисунок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032" y="1610842"/>
              <a:ext cx="1295400" cy="119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Группа 12"/>
            <p:cNvGrpSpPr>
              <a:grpSpLocks/>
            </p:cNvGrpSpPr>
            <p:nvPr/>
          </p:nvGrpSpPr>
          <p:grpSpPr bwMode="auto">
            <a:xfrm>
              <a:off x="1319153" y="1978096"/>
              <a:ext cx="844326" cy="844326"/>
              <a:chOff x="1323062" y="1980264"/>
              <a:chExt cx="827554" cy="827554"/>
            </a:xfrm>
          </p:grpSpPr>
          <p:sp>
            <p:nvSpPr>
              <p:cNvPr id="13" name="Овал 12"/>
              <p:cNvSpPr/>
              <p:nvPr/>
            </p:nvSpPr>
            <p:spPr>
              <a:xfrm>
                <a:off x="1380576" y="2037789"/>
                <a:ext cx="428792" cy="4286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pic>
            <p:nvPicPr>
              <p:cNvPr id="14" name="Рисунок 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23062" y="1980264"/>
                <a:ext cx="827554" cy="827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" name="Прямоугольник 13"/>
          <p:cNvSpPr>
            <a:spLocks noChangeArrowheads="1"/>
          </p:cNvSpPr>
          <p:nvPr/>
        </p:nvSpPr>
        <p:spPr bwMode="auto">
          <a:xfrm>
            <a:off x="755576" y="404664"/>
            <a:ext cx="8838292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5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Порядок применения КОСГУ</a:t>
            </a:r>
            <a:endParaRPr lang="ru-RU" altLang="ru-RU" sz="2500" dirty="0">
              <a:solidFill>
                <a:srgbClr val="0B7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33158" y="4723766"/>
            <a:ext cx="75153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214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-приобретение молока или других равноценных пищевых продуктов для бесплатной выдачи работникам, занятым на работах с вредными условиями труда, а также  компенсационная выплата этим работникам в размере, эквивалентном стоимости указанных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продуктов</a:t>
            </a:r>
            <a:endPara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(КВР 1Х2 –в случае выплаты компенсации, 244 –в случае закупки) </a:t>
            </a:r>
            <a:endParaRPr lang="ru-RU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8142" y="2213446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210</a:t>
            </a:r>
            <a:r>
              <a:rPr lang="en-US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труда , начисления на выплаты по оплате труда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692793"/>
            <a:ext cx="1602050" cy="169924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932040" y="1071314"/>
            <a:ext cx="3888432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211</a:t>
            </a:r>
            <a:r>
              <a:rPr lang="ru-RU" b="1" dirty="0">
                <a:latin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</a:rPr>
              <a:t>Заработная плата</a:t>
            </a:r>
          </a:p>
          <a:p>
            <a:endParaRPr lang="ru-RU" dirty="0">
              <a:latin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213</a:t>
            </a:r>
            <a:r>
              <a:rPr lang="ru-RU" b="1" dirty="0">
                <a:latin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</a:rPr>
              <a:t>Начисления </a:t>
            </a:r>
            <a:r>
              <a:rPr lang="ru-RU" dirty="0">
                <a:latin typeface="Times New Roman" panose="02020603050405020304" pitchFamily="18" charset="0"/>
              </a:rPr>
              <a:t>на выплаты по оплате </a:t>
            </a:r>
            <a:r>
              <a:rPr lang="ru-RU" dirty="0" smtClean="0">
                <a:latin typeface="Times New Roman" panose="02020603050405020304" pitchFamily="18" charset="0"/>
              </a:rPr>
              <a:t>труда</a:t>
            </a:r>
          </a:p>
          <a:p>
            <a:endParaRPr lang="ru-RU" dirty="0">
              <a:latin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212</a:t>
            </a:r>
            <a:r>
              <a:rPr lang="ru-RU" b="1" dirty="0">
                <a:latin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</a:rPr>
              <a:t>Прочие </a:t>
            </a:r>
            <a:r>
              <a:rPr lang="ru-RU" dirty="0">
                <a:latin typeface="Times New Roman" panose="02020603050405020304" pitchFamily="18" charset="0"/>
              </a:rPr>
              <a:t>несоциальные выплаты персоналу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в денежной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форме</a:t>
            </a:r>
          </a:p>
          <a:p>
            <a:endParaRPr lang="ru-RU" dirty="0">
              <a:latin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214</a:t>
            </a:r>
            <a:r>
              <a:rPr lang="ru-RU" b="1" dirty="0">
                <a:latin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</a:rPr>
              <a:t>Прочие </a:t>
            </a:r>
            <a:r>
              <a:rPr lang="ru-RU" dirty="0">
                <a:latin typeface="Times New Roman" panose="02020603050405020304" pitchFamily="18" charset="0"/>
              </a:rPr>
              <a:t>несоциальные выплаты персоналу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в натуральной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форме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30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3"/>
          <p:cNvSpPr>
            <a:spLocks noChangeArrowheads="1"/>
          </p:cNvSpPr>
          <p:nvPr/>
        </p:nvSpPr>
        <p:spPr bwMode="auto">
          <a:xfrm>
            <a:off x="755576" y="620688"/>
            <a:ext cx="8838292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5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Вывод в </a:t>
            </a:r>
            <a:r>
              <a:rPr lang="en-US" altLang="ru-RU" sz="25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Excel </a:t>
            </a:r>
            <a:r>
              <a:rPr lang="ru-RU" altLang="ru-RU" sz="25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штампа ЭП</a:t>
            </a:r>
            <a:endParaRPr lang="ru-RU" altLang="ru-RU" sz="2500" dirty="0">
              <a:solidFill>
                <a:srgbClr val="0B7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628800"/>
            <a:ext cx="4999413" cy="21602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4581128"/>
            <a:ext cx="8658005" cy="990027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67544" y="2636912"/>
            <a:ext cx="1368152" cy="64807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89830"/>
            <a:ext cx="24384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68409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6000">
                <a:srgbClr val="C8C7CF"/>
              </a:gs>
              <a:gs pos="100000">
                <a:srgbClr val="DEDDE3">
                  <a:lumMod val="75000"/>
                  <a:lumOff val="25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979712" y="2060848"/>
            <a:ext cx="7042776" cy="1724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0B71B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Спасибо </a:t>
            </a:r>
            <a:br>
              <a:rPr lang="ru-RU" dirty="0" smtClean="0">
                <a:solidFill>
                  <a:srgbClr val="0B71B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 smtClean="0">
                <a:solidFill>
                  <a:srgbClr val="0B71B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 внимание!</a:t>
            </a:r>
            <a:endParaRPr lang="ru-RU" dirty="0">
              <a:solidFill>
                <a:srgbClr val="0B71BD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017" y="2724904"/>
            <a:ext cx="3236983" cy="41330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409" y="-11842"/>
            <a:ext cx="2584709" cy="3066294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2137083" y="4175474"/>
            <a:ext cx="2016125" cy="32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400" dirty="0" smtClean="0">
                <a:solidFill>
                  <a:srgbClr val="0B71BD"/>
                </a:solidFill>
                <a:latin typeface="Segoe UI Semibold" panose="020B0702040204020203" pitchFamily="34" charset="0"/>
                <a:cs typeface="Segoe UI" panose="020B0502040204020203" pitchFamily="34" charset="0"/>
              </a:rPr>
              <a:t>www.keysystems.ru</a:t>
            </a:r>
            <a:endParaRPr lang="ru-RU" altLang="ru-RU" sz="1400" dirty="0">
              <a:solidFill>
                <a:srgbClr val="0B71BD"/>
              </a:solidFill>
              <a:latin typeface="Segoe UI Semibold" panose="020B07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137083" y="5051409"/>
            <a:ext cx="2521860" cy="327009"/>
            <a:chOff x="2137083" y="5148244"/>
            <a:chExt cx="2521860" cy="327009"/>
          </a:xfrm>
        </p:grpSpPr>
        <p:sp>
          <p:nvSpPr>
            <p:cNvPr id="12" name="Заголовок 1"/>
            <p:cNvSpPr txBox="1">
              <a:spLocks/>
            </p:cNvSpPr>
            <p:nvPr/>
          </p:nvSpPr>
          <p:spPr bwMode="auto">
            <a:xfrm>
              <a:off x="2137083" y="5148244"/>
              <a:ext cx="2016125" cy="327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ru-RU" altLang="ru-RU" sz="1200" dirty="0">
                  <a:solidFill>
                    <a:srgbClr val="0B71BD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Следуйте за нами </a:t>
              </a:r>
            </a:p>
            <a:p>
              <a:pPr>
                <a:spcBef>
                  <a:spcPct val="0"/>
                </a:spcBef>
                <a:buNone/>
              </a:pPr>
              <a:r>
                <a:rPr lang="ru-RU" altLang="ru-RU" sz="1200" dirty="0">
                  <a:solidFill>
                    <a:srgbClr val="0B71BD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в </a:t>
              </a:r>
              <a:r>
                <a:rPr lang="ru-RU" altLang="ru-RU" sz="1200" dirty="0" err="1">
                  <a:solidFill>
                    <a:srgbClr val="0B71BD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соцсетях</a:t>
              </a:r>
              <a:r>
                <a:rPr lang="ru-RU" altLang="ru-RU" sz="1200" dirty="0" smtClean="0">
                  <a:solidFill>
                    <a:srgbClr val="0B71BD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:</a:t>
              </a:r>
              <a:endParaRPr lang="ru-RU" altLang="ru-RU" sz="1200" dirty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7473" y="5206009"/>
              <a:ext cx="1011470" cy="2680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958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3"/>
          <p:cNvSpPr>
            <a:spLocks noChangeArrowheads="1"/>
          </p:cNvSpPr>
          <p:nvPr/>
        </p:nvSpPr>
        <p:spPr bwMode="auto">
          <a:xfrm>
            <a:off x="755576" y="404664"/>
            <a:ext cx="8838292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5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Порядок применения КОСГУ</a:t>
            </a:r>
            <a:endParaRPr lang="ru-RU" altLang="ru-RU" sz="2500" dirty="0">
              <a:solidFill>
                <a:srgbClr val="0B7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75800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200" dirty="0">
              <a:latin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344</a:t>
            </a:r>
            <a:r>
              <a:rPr lang="ru-RU" b="1" dirty="0" smtClean="0">
                <a:latin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</a:rPr>
              <a:t>Увеличение </a:t>
            </a:r>
            <a:r>
              <a:rPr lang="ru-RU" dirty="0">
                <a:latin typeface="Times New Roman" panose="02020603050405020304" pitchFamily="18" charset="0"/>
              </a:rPr>
              <a:t>стоимости строительных </a:t>
            </a:r>
            <a:r>
              <a:rPr lang="ru-RU" dirty="0" smtClean="0">
                <a:latin typeface="Times New Roman" panose="02020603050405020304" pitchFamily="18" charset="0"/>
              </a:rPr>
              <a:t>материалов</a:t>
            </a:r>
          </a:p>
          <a:p>
            <a:endParaRPr lang="ru-RU" dirty="0">
              <a:latin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347</a:t>
            </a:r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</a:rPr>
              <a:t>Увеличение </a:t>
            </a:r>
            <a:r>
              <a:rPr lang="ru-RU" dirty="0">
                <a:latin typeface="Times New Roman" panose="02020603050405020304" pitchFamily="18" charset="0"/>
              </a:rPr>
              <a:t>стоимости материальных запасов для целей капитальных </a:t>
            </a:r>
            <a:r>
              <a:rPr lang="ru-RU" dirty="0" smtClean="0">
                <a:latin typeface="Times New Roman" panose="02020603050405020304" pitchFamily="18" charset="0"/>
              </a:rPr>
              <a:t>вложений</a:t>
            </a:r>
          </a:p>
          <a:p>
            <a:endParaRPr lang="ru-RU" dirty="0">
              <a:latin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346</a:t>
            </a:r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</a:rPr>
              <a:t>Увеличение </a:t>
            </a:r>
            <a:r>
              <a:rPr lang="ru-RU" dirty="0">
                <a:latin typeface="Times New Roman" panose="02020603050405020304" pitchFamily="18" charset="0"/>
              </a:rPr>
              <a:t>стоимости прочих запасов (материалов</a:t>
            </a:r>
            <a:r>
              <a:rPr lang="ru-RU" dirty="0" smtClean="0">
                <a:latin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52120" y="1988839"/>
            <a:ext cx="37444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для текущего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ремонта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для реконструкции (капитального ремонта с реконструкцией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это товар или замена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4778678" y="3055896"/>
            <a:ext cx="792088" cy="432049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4778678" y="1988839"/>
            <a:ext cx="792088" cy="432049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4778678" y="4125225"/>
            <a:ext cx="792088" cy="432049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804994"/>
            <a:ext cx="2420887" cy="187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88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3"/>
          <p:cNvSpPr>
            <a:spLocks noChangeArrowheads="1"/>
          </p:cNvSpPr>
          <p:nvPr/>
        </p:nvSpPr>
        <p:spPr bwMode="auto">
          <a:xfrm>
            <a:off x="755576" y="404664"/>
            <a:ext cx="8838292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5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Порядок применения КВР</a:t>
            </a:r>
            <a:endParaRPr lang="ru-RU" altLang="ru-RU" sz="2500" dirty="0">
              <a:solidFill>
                <a:srgbClr val="0B7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556792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106BBE"/>
                </a:solidFill>
                <a:hlinkClick r:id="rId3"/>
              </a:rPr>
              <a:t>Письмо Минфина России от 05.08.2019 N 02-05-11/58786</a:t>
            </a:r>
          </a:p>
          <a:p>
            <a:pPr algn="just"/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326470"/>
              </p:ext>
            </p:extLst>
          </p:nvPr>
        </p:nvGraphicFramePr>
        <p:xfrm>
          <a:off x="1352671" y="1996394"/>
          <a:ext cx="6840761" cy="45689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6380"/>
                <a:gridCol w="2120387"/>
                <a:gridCol w="1433673"/>
                <a:gridCol w="846582"/>
                <a:gridCol w="2033739"/>
              </a:tblGrid>
              <a:tr h="183893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0" marR="1300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Приобретение проездных документов на общественный транспорт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0" marR="1300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033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КВР </a:t>
                      </a:r>
                      <a:r>
                        <a:rPr lang="ru-RU" sz="1200" u="none" strike="noStrike" dirty="0">
                          <a:effectLst/>
                          <a:hlinkClick r:id="rId4"/>
                        </a:rPr>
                        <a:t>112</a:t>
                      </a:r>
                      <a:r>
                        <a:rPr lang="ru-RU" sz="1200" dirty="0">
                          <a:effectLst/>
                        </a:rPr>
                        <a:t> - возмещение затрат работникам (без направления в командировку)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0" marR="1300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КВР </a:t>
                      </a:r>
                      <a:r>
                        <a:rPr lang="ru-RU" sz="1200" u="none" strike="noStrike" dirty="0">
                          <a:effectLst/>
                          <a:hlinkClick r:id="rId5"/>
                        </a:rPr>
                        <a:t>244</a:t>
                      </a:r>
                      <a:r>
                        <a:rPr lang="ru-RU" sz="1200" dirty="0">
                          <a:effectLst/>
                        </a:rPr>
                        <a:t> - приобретение проездных документов в целях обеспечения работников (включая командировку), в том числе при выдаче под отчет наличных денег на пополнение транспортных </a:t>
                      </a:r>
                      <a:r>
                        <a:rPr lang="ru-RU" sz="1200" dirty="0" smtClean="0">
                          <a:effectLst/>
                        </a:rPr>
                        <a:t>карт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0" marR="1300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0" marR="13000" marT="0" marB="0"/>
                </a:tc>
              </a:tr>
              <a:tr h="183893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0" marR="1300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Денежная компенсация спортивным судьям на питание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0" marR="1300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77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КВР </a:t>
                      </a:r>
                      <a:r>
                        <a:rPr lang="ru-RU" sz="1200" u="none" strike="noStrike" dirty="0">
                          <a:effectLst/>
                          <a:hlinkClick r:id="rId4"/>
                        </a:rPr>
                        <a:t>112</a:t>
                      </a:r>
                      <a:r>
                        <a:rPr lang="ru-RU" sz="1200" dirty="0">
                          <a:effectLst/>
                        </a:rPr>
                        <a:t> - состоящим в штате учреждения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0" marR="1300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КВР </a:t>
                      </a:r>
                      <a:r>
                        <a:rPr lang="ru-RU" sz="1200" u="none" strike="noStrike" dirty="0">
                          <a:effectLst/>
                          <a:hlinkClick r:id="rId6"/>
                        </a:rPr>
                        <a:t>113</a:t>
                      </a:r>
                      <a:r>
                        <a:rPr lang="ru-RU" sz="1200" dirty="0">
                          <a:effectLst/>
                        </a:rPr>
                        <a:t> - не состоящим в штате </a:t>
                      </a:r>
                      <a:r>
                        <a:rPr lang="ru-RU" sz="1200" dirty="0" smtClean="0">
                          <a:effectLst/>
                        </a:rPr>
                        <a:t>учреждения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0" marR="1300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0" marR="13000" marT="0" marB="0"/>
                </a:tc>
              </a:tr>
              <a:tr h="367785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0" marR="1300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Расходы работодателя по выплате ежемесячной денежной компенсации расходов на оплату коммунальных услуг отдельным специалистам государственных бюджетных учреждений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0" marR="1300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07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КВР </a:t>
                      </a:r>
                      <a:r>
                        <a:rPr lang="ru-RU" sz="1200" u="none" strike="noStrike" dirty="0">
                          <a:effectLst/>
                          <a:hlinkClick r:id="rId4"/>
                        </a:rPr>
                        <a:t>112</a:t>
                      </a:r>
                      <a:r>
                        <a:rPr lang="ru-RU" sz="1200" dirty="0">
                          <a:effectLst/>
                        </a:rPr>
                        <a:t> - действующим сотрудникам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0" marR="1300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КВР </a:t>
                      </a:r>
                      <a:r>
                        <a:rPr lang="ru-RU" sz="1200" u="none" strike="noStrike" dirty="0">
                          <a:effectLst/>
                          <a:hlinkClick r:id="rId7"/>
                        </a:rPr>
                        <a:t>321</a:t>
                      </a:r>
                      <a:r>
                        <a:rPr lang="ru-RU" sz="1200" dirty="0">
                          <a:effectLst/>
                        </a:rPr>
                        <a:t> - бывшим сотрудникам, вышедшим на </a:t>
                      </a:r>
                      <a:r>
                        <a:rPr lang="ru-RU" sz="1200" dirty="0" smtClean="0">
                          <a:effectLst/>
                        </a:rPr>
                        <a:t>пенсию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0" marR="1300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0" marR="13000" marT="0" marB="0"/>
                </a:tc>
              </a:tr>
              <a:tr h="183893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0" marR="1300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Расходы на командировку, выплаты при направлении на мероприятия: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0" marR="1300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38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КВР </a:t>
                      </a:r>
                      <a:r>
                        <a:rPr lang="ru-RU" sz="1200" u="none" strike="noStrike">
                          <a:effectLst/>
                          <a:hlinkClick r:id="rId4"/>
                        </a:rPr>
                        <a:t>112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0" marR="1300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КВР </a:t>
                      </a:r>
                      <a:r>
                        <a:rPr lang="ru-RU" sz="1200" u="none" strike="noStrike">
                          <a:effectLst/>
                          <a:hlinkClick r:id="rId6"/>
                        </a:rPr>
                        <a:t>113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0" marR="1300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КВР </a:t>
                      </a:r>
                      <a:r>
                        <a:rPr lang="ru-RU" sz="1200" u="none" strike="noStrike">
                          <a:effectLst/>
                          <a:hlinkClick r:id="rId5"/>
                        </a:rPr>
                        <a:t>244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0" marR="13000" marT="0" marB="0"/>
                </a:tc>
              </a:tr>
              <a:tr h="10462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возмещению работнику затрат, связанных с его командированием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0" marR="1300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подотчетные суммы выдаются сотруднику на выплату компенсаций сопровождаемым лицам, привлеченным на мероприятие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0" marR="1300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подотчетные суммы выдаются сотруднику на закупку соответствующих услуг (билеты, питание, </a:t>
                      </a:r>
                      <a:r>
                        <a:rPr lang="ru-RU" sz="1200" dirty="0" err="1">
                          <a:effectLst/>
                        </a:rPr>
                        <a:t>оргсборы</a:t>
                      </a:r>
                      <a:r>
                        <a:rPr lang="ru-RU" sz="1200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0" marR="13000" marT="0" marB="0"/>
                </a:tc>
              </a:tr>
            </a:tbl>
          </a:graphicData>
        </a:graphic>
      </p:graphicFrame>
      <p:grpSp>
        <p:nvGrpSpPr>
          <p:cNvPr id="6" name="Группа 12"/>
          <p:cNvGrpSpPr>
            <a:grpSpLocks/>
          </p:cNvGrpSpPr>
          <p:nvPr/>
        </p:nvGrpSpPr>
        <p:grpSpPr bwMode="auto">
          <a:xfrm>
            <a:off x="7720153" y="1334108"/>
            <a:ext cx="1048509" cy="1091698"/>
            <a:chOff x="381745" y="1556792"/>
            <a:chExt cx="943000" cy="1068315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381745" y="1755216"/>
              <a:ext cx="863623" cy="7381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8" name="Рисунок 8"/>
            <p:cNvPicPr>
              <a:picLocks noChangeAspect="1"/>
            </p:cNvPicPr>
            <p:nvPr/>
          </p:nvPicPr>
          <p:blipFill>
            <a:blip r:embed="rId8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964" y="1556792"/>
              <a:ext cx="747660" cy="871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531" y="2204893"/>
              <a:ext cx="420214" cy="420214"/>
            </a:xfrm>
            <a:prstGeom prst="rect">
              <a:avLst/>
            </a:prstGeom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232628"/>
            <a:ext cx="14994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3"/>
          <p:cNvSpPr>
            <a:spLocks noChangeArrowheads="1"/>
          </p:cNvSpPr>
          <p:nvPr/>
        </p:nvSpPr>
        <p:spPr bwMode="auto">
          <a:xfrm>
            <a:off x="755576" y="404664"/>
            <a:ext cx="8838292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5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Порядок применения КВР</a:t>
            </a:r>
            <a:endParaRPr lang="ru-RU" altLang="ru-RU" sz="2500" dirty="0">
              <a:solidFill>
                <a:srgbClr val="0B7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603522"/>
              </p:ext>
            </p:extLst>
          </p:nvPr>
        </p:nvGraphicFramePr>
        <p:xfrm>
          <a:off x="1115616" y="1844824"/>
          <a:ext cx="7776864" cy="40272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3294"/>
                <a:gridCol w="7443570"/>
              </a:tblGrid>
              <a:tr h="28190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КВР 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321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отражаем следующие выплаты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 материальной поддержки безработным гражданам в период участия в общественных и временных работах;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 финансовой помощи, денежной компенсации стоимости проезда и провоза багажа, найма жилого помещения безработным гражданам при заселении в другую местность для трудоустройства по направлению органов службы занятости;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 материальной поддержки несовершеннолетним гражданам в возрасте от 14 до 18 лет, направленным на временные работы;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 финансовой помощи безработным гражданам в целях содействия их </a:t>
                      </a: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самозанятости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 суточных безработным гражданам при переезде в другую местность для трудоустройства по направлению службы занятости;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 выплату матпомощи безработным гражданам в период </a:t>
                      </a: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профподготовки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переподготовки и повышения квалификации по направлению органов службы занятости;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 донорам в 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установленных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случаях замены бесплатного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питания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582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по приобретению продуктовых наборов для бесплатной выдачи их лицам, больным активными формами туберкулеза, находящимся на лечении в амбулаторных условиях, отражаются по КВР 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323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0928"/>
            <a:ext cx="1269732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79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3"/>
          <p:cNvSpPr>
            <a:spLocks noChangeArrowheads="1"/>
          </p:cNvSpPr>
          <p:nvPr/>
        </p:nvSpPr>
        <p:spPr bwMode="auto">
          <a:xfrm>
            <a:off x="755576" y="404664"/>
            <a:ext cx="8838292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5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Детализация 560 и 660 КОСГУ</a:t>
            </a:r>
            <a:endParaRPr lang="ru-RU" altLang="ru-RU" sz="2500" dirty="0">
              <a:solidFill>
                <a:srgbClr val="0B7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2518" y="1578828"/>
            <a:ext cx="76328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сключение детализации статей 560 и 660 КОСГУ в отношении расчетов по определенным доходам бюджетов от: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уплаты налогов, государственных пошлин, сборов;</a:t>
            </a:r>
          </a:p>
          <a:p>
            <a:pPr>
              <a:lnSpc>
                <a:spcPct val="80000"/>
              </a:lnSpc>
            </a:pP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таможенных пошлин, таможенных сборов, других обязательных платежей, предусмотренных таможенным законодательством;</a:t>
            </a:r>
          </a:p>
          <a:p>
            <a:pPr>
              <a:lnSpc>
                <a:spcPct val="80000"/>
              </a:lnSpc>
            </a:pP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платежей на обязательное пенсионное, медицинское, социальное страхование;</a:t>
            </a:r>
          </a:p>
          <a:p>
            <a:pPr>
              <a:lnSpc>
                <a:spcPct val="80000"/>
              </a:lnSpc>
            </a:pP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поступлений в погашение задолженности по отмененным страховым взносам в бюджеты государственных внебюджетных фондов;</a:t>
            </a:r>
          </a:p>
          <a:p>
            <a:pPr>
              <a:lnSpc>
                <a:spcPct val="80000"/>
              </a:lnSpc>
            </a:pP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недоимки, пени и денежных взысканий /штрафов по указанным платежам,</a:t>
            </a:r>
          </a:p>
          <a:p>
            <a:pPr>
              <a:lnSpc>
                <a:spcPct val="80000"/>
              </a:lnSpc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иных денежных взысканий / штрафов за нарушение законодательства;</a:t>
            </a:r>
          </a:p>
          <a:p>
            <a:pPr>
              <a:lnSpc>
                <a:spcPct val="80000"/>
              </a:lnSpc>
            </a:pP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невыясненных поступлений.</a:t>
            </a:r>
          </a:p>
          <a:p>
            <a:pPr>
              <a:lnSpc>
                <a:spcPct val="80000"/>
              </a:lnSpc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5804" y="1240694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106BBE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Письмо </a:t>
            </a:r>
            <a:r>
              <a:rPr lang="ru-RU" dirty="0">
                <a:solidFill>
                  <a:srgbClr val="106BBE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Минфина России от 30.08.2019 N 03-04-06/66814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58" y="2302043"/>
            <a:ext cx="360040" cy="291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2695368"/>
            <a:ext cx="360040" cy="291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3288100"/>
            <a:ext cx="360040" cy="291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52" y="3652717"/>
            <a:ext cx="360040" cy="291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4216904"/>
            <a:ext cx="360040" cy="291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4778855"/>
            <a:ext cx="360040" cy="291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910568" y="5364480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денежные взыскания и штрафы, администрируемые </a:t>
            </a:r>
            <a:r>
              <a:rPr lang="ru-RU" sz="16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ФССП 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учитываемые по элементам статьи 140 "Штрафы, пени, неустойки, возмещения ущерба" </a:t>
            </a:r>
            <a:r>
              <a:rPr lang="ru-RU" sz="16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КОСГУ. </a:t>
            </a:r>
            <a:endParaRPr lang="ru-RU" sz="1600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Группа 14"/>
          <p:cNvGrpSpPr>
            <a:grpSpLocks/>
          </p:cNvGrpSpPr>
          <p:nvPr/>
        </p:nvGrpSpPr>
        <p:grpSpPr bwMode="auto">
          <a:xfrm>
            <a:off x="612518" y="5357548"/>
            <a:ext cx="1085850" cy="1016000"/>
            <a:chOff x="946032" y="1610842"/>
            <a:chExt cx="1295400" cy="1211580"/>
          </a:xfrm>
        </p:grpSpPr>
        <p:pic>
          <p:nvPicPr>
            <p:cNvPr id="15" name="Рисунок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032" y="1610842"/>
              <a:ext cx="1295400" cy="119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" name="Группа 12"/>
            <p:cNvGrpSpPr>
              <a:grpSpLocks/>
            </p:cNvGrpSpPr>
            <p:nvPr/>
          </p:nvGrpSpPr>
          <p:grpSpPr bwMode="auto">
            <a:xfrm>
              <a:off x="1319153" y="1978096"/>
              <a:ext cx="844326" cy="844326"/>
              <a:chOff x="1323062" y="1980264"/>
              <a:chExt cx="827554" cy="827554"/>
            </a:xfrm>
          </p:grpSpPr>
          <p:sp>
            <p:nvSpPr>
              <p:cNvPr id="17" name="Овал 16"/>
              <p:cNvSpPr/>
              <p:nvPr/>
            </p:nvSpPr>
            <p:spPr>
              <a:xfrm>
                <a:off x="1380576" y="2037789"/>
                <a:ext cx="428792" cy="4286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pic>
            <p:nvPicPr>
              <p:cNvPr id="18" name="Рисунок 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23062" y="1980264"/>
                <a:ext cx="827554" cy="827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9" name="Группа 12"/>
          <p:cNvGrpSpPr>
            <a:grpSpLocks/>
          </p:cNvGrpSpPr>
          <p:nvPr/>
        </p:nvGrpSpPr>
        <p:grpSpPr bwMode="auto">
          <a:xfrm>
            <a:off x="7668344" y="1277791"/>
            <a:ext cx="1048509" cy="1091698"/>
            <a:chOff x="381745" y="1556792"/>
            <a:chExt cx="943000" cy="1068315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381745" y="1755216"/>
              <a:ext cx="863623" cy="7381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1" name="Рисунок 8"/>
            <p:cNvPicPr>
              <a:picLocks noChangeAspect="1"/>
            </p:cNvPicPr>
            <p:nvPr/>
          </p:nvPicPr>
          <p:blipFill>
            <a:blip r:embed="rId7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964" y="1556792"/>
              <a:ext cx="747660" cy="871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531" y="2204893"/>
              <a:ext cx="420214" cy="4202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172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56992"/>
            <a:ext cx="1307632" cy="2651234"/>
          </a:xfrm>
          <a:prstGeom prst="rect">
            <a:avLst/>
          </a:prstGeom>
        </p:spPr>
      </p:pic>
      <p:sp>
        <p:nvSpPr>
          <p:cNvPr id="4" name="Прямоугольник 13"/>
          <p:cNvSpPr>
            <a:spLocks noChangeArrowheads="1"/>
          </p:cNvSpPr>
          <p:nvPr/>
        </p:nvSpPr>
        <p:spPr bwMode="auto">
          <a:xfrm>
            <a:off x="755576" y="404664"/>
            <a:ext cx="8838292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5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Порядок применения 560 и 660 КОСГУ </a:t>
            </a:r>
            <a:endParaRPr lang="ru-RU" altLang="ru-RU" sz="2500" dirty="0">
              <a:solidFill>
                <a:srgbClr val="0B7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8486" y="1556792"/>
            <a:ext cx="786596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106BBE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Письмо Минфина России от 03.09.2019 N 02-08-10/67680</a:t>
            </a: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КОСГУ статей 560, 660, 730, 830 для расчетов с ООО, АО и другими некоммерческими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юрлицами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кроме ГУП и МУП</a:t>
            </a:r>
          </a:p>
          <a:p>
            <a:pPr algn="just"/>
            <a:endParaRPr lang="ru-RU" sz="1400" dirty="0">
              <a:solidFill>
                <a:srgbClr val="106BBE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5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акционерного общества могут иметь как финансовые, так и нефинансовые организации. Соответственно, коды КОСГУ для них будут разными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449665"/>
              </p:ext>
            </p:extLst>
          </p:nvPr>
        </p:nvGraphicFramePr>
        <p:xfrm>
          <a:off x="1475656" y="3342134"/>
          <a:ext cx="6768752" cy="3122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84730"/>
                <a:gridCol w="3384022"/>
              </a:tblGrid>
              <a:tr h="18704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40"/>
                        </a:spcBef>
                        <a:spcAft>
                          <a:spcPts val="540"/>
                        </a:spcAft>
                      </a:pPr>
                      <a:r>
                        <a:rPr lang="ru-RU" sz="1200" dirty="0">
                          <a:effectLst/>
                        </a:rPr>
                        <a:t>Акционерные общества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0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40"/>
                        </a:spcBef>
                        <a:spcAft>
                          <a:spcPts val="540"/>
                        </a:spcAft>
                      </a:pPr>
                      <a:r>
                        <a:rPr lang="ru-RU" sz="1200" dirty="0">
                          <a:effectLst/>
                        </a:rPr>
                        <a:t>Финансовые организации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40"/>
                        </a:spcBef>
                        <a:spcAft>
                          <a:spcPts val="540"/>
                        </a:spcAft>
                      </a:pPr>
                      <a:r>
                        <a:rPr lang="ru-RU" sz="1200">
                          <a:effectLst/>
                        </a:rPr>
                        <a:t>Нефинансовые организации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352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 Банки и небанковские кредитные организации, имеющие лицензию Банка России на осуществление банковских операций;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 </a:t>
                      </a:r>
                      <a:r>
                        <a:rPr lang="ru-RU" sz="1200" dirty="0" err="1">
                          <a:effectLst/>
                        </a:rPr>
                        <a:t>Юрлица</a:t>
                      </a:r>
                      <a:r>
                        <a:rPr lang="ru-RU" sz="1200" dirty="0">
                          <a:effectLst/>
                        </a:rPr>
                        <a:t>, предоставляющие на основании лицензии услуги страхования, перестрахования, взаимного страхования;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3. Страховые медицинские организации, работающие в системе ОМС;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4. </a:t>
                      </a:r>
                      <a:r>
                        <a:rPr lang="ru-RU" sz="1200" dirty="0" err="1">
                          <a:effectLst/>
                        </a:rPr>
                        <a:t>Микрофинансовые</a:t>
                      </a:r>
                      <a:r>
                        <a:rPr lang="ru-RU" sz="1200" dirty="0">
                          <a:effectLst/>
                        </a:rPr>
                        <a:t> организации (МФО);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5. Иные финансовые организации, в </a:t>
                      </a:r>
                      <a:r>
                        <a:rPr lang="ru-RU" sz="1200" dirty="0" err="1">
                          <a:effectLst/>
                        </a:rPr>
                        <a:t>т.ч</a:t>
                      </a:r>
                      <a:r>
                        <a:rPr lang="ru-RU" sz="1200" dirty="0">
                          <a:effectLst/>
                        </a:rPr>
                        <a:t>. негосударственные пенсионные фонды (НПФ) и лизинговые компании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Коммерческие организации, кроме МУП/ГУП, занимающиеся производством товаров, оказанием/ выполнением нефинансовых услуг, работ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70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40"/>
                        </a:spcBef>
                        <a:spcAft>
                          <a:spcPts val="540"/>
                        </a:spcAft>
                      </a:pPr>
                      <a:r>
                        <a:rPr lang="ru-RU" sz="1200">
                          <a:effectLst/>
                        </a:rPr>
                        <a:t>КОСГУ </a:t>
                      </a:r>
                      <a:r>
                        <a:rPr lang="ru-RU" sz="1200" u="none" strike="noStrike">
                          <a:effectLst/>
                          <a:hlinkClick r:id="rId6"/>
                        </a:rPr>
                        <a:t>565</a:t>
                      </a:r>
                      <a:r>
                        <a:rPr lang="ru-RU" sz="1200">
                          <a:effectLst/>
                        </a:rPr>
                        <a:t>/</a:t>
                      </a:r>
                      <a:r>
                        <a:rPr lang="ru-RU" sz="1200" u="none" strike="noStrike">
                          <a:effectLst/>
                          <a:hlinkClick r:id="rId7"/>
                        </a:rPr>
                        <a:t>665</a:t>
                      </a:r>
                      <a:r>
                        <a:rPr lang="ru-RU" sz="1200">
                          <a:effectLst/>
                        </a:rPr>
                        <a:t> и </a:t>
                      </a:r>
                      <a:r>
                        <a:rPr lang="ru-RU" sz="1200" u="none" strike="noStrike">
                          <a:effectLst/>
                          <a:hlinkClick r:id="rId8"/>
                        </a:rPr>
                        <a:t>735</a:t>
                      </a:r>
                      <a:r>
                        <a:rPr lang="ru-RU" sz="1200">
                          <a:effectLst/>
                        </a:rPr>
                        <a:t>/</a:t>
                      </a:r>
                      <a:r>
                        <a:rPr lang="ru-RU" sz="1200" u="none" strike="noStrike">
                          <a:effectLst/>
                          <a:hlinkClick r:id="rId9"/>
                        </a:rPr>
                        <a:t>835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40"/>
                        </a:spcBef>
                        <a:spcAft>
                          <a:spcPts val="540"/>
                        </a:spcAft>
                      </a:pPr>
                      <a:r>
                        <a:rPr lang="ru-RU" sz="1200" dirty="0">
                          <a:effectLst/>
                        </a:rPr>
                        <a:t>КОСГУ </a:t>
                      </a:r>
                      <a:r>
                        <a:rPr lang="ru-RU" sz="1200" u="none" strike="noStrike" dirty="0">
                          <a:effectLst/>
                          <a:hlinkClick r:id="rId10"/>
                        </a:rPr>
                        <a:t>564</a:t>
                      </a:r>
                      <a:r>
                        <a:rPr lang="ru-RU" sz="1200" dirty="0">
                          <a:effectLst/>
                        </a:rPr>
                        <a:t>/</a:t>
                      </a:r>
                      <a:r>
                        <a:rPr lang="ru-RU" sz="1200" u="none" strike="noStrike" dirty="0">
                          <a:effectLst/>
                          <a:hlinkClick r:id="rId11"/>
                        </a:rPr>
                        <a:t>664</a:t>
                      </a:r>
                      <a:r>
                        <a:rPr lang="ru-RU" sz="1200" dirty="0">
                          <a:effectLst/>
                        </a:rPr>
                        <a:t> и </a:t>
                      </a:r>
                      <a:r>
                        <a:rPr lang="ru-RU" sz="1200" u="none" strike="noStrike" dirty="0">
                          <a:effectLst/>
                          <a:hlinkClick r:id="rId12"/>
                        </a:rPr>
                        <a:t>734</a:t>
                      </a:r>
                      <a:r>
                        <a:rPr lang="ru-RU" sz="1200" dirty="0">
                          <a:effectLst/>
                        </a:rPr>
                        <a:t>/</a:t>
                      </a:r>
                      <a:r>
                        <a:rPr lang="ru-RU" sz="1200" u="none" strike="noStrike" dirty="0">
                          <a:effectLst/>
                          <a:hlinkClick r:id="rId13"/>
                        </a:rPr>
                        <a:t>834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pSp>
        <p:nvGrpSpPr>
          <p:cNvPr id="8" name="Группа 12"/>
          <p:cNvGrpSpPr>
            <a:grpSpLocks/>
          </p:cNvGrpSpPr>
          <p:nvPr/>
        </p:nvGrpSpPr>
        <p:grpSpPr bwMode="auto">
          <a:xfrm>
            <a:off x="8132960" y="1022598"/>
            <a:ext cx="942975" cy="1068387"/>
            <a:chOff x="381745" y="1556792"/>
            <a:chExt cx="943000" cy="1068315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381745" y="1755216"/>
              <a:ext cx="863623" cy="7381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0" name="Рисунок 8"/>
            <p:cNvPicPr>
              <a:picLocks noChangeAspect="1"/>
            </p:cNvPicPr>
            <p:nvPr/>
          </p:nvPicPr>
          <p:blipFill>
            <a:blip r:embed="rId1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964" y="1556792"/>
              <a:ext cx="747660" cy="871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531" y="2204893"/>
              <a:ext cx="420214" cy="4202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10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28116</TotalTime>
  <Words>1946</Words>
  <Application>Microsoft Office PowerPoint</Application>
  <PresentationFormat>Экран (4:3)</PresentationFormat>
  <Paragraphs>332</Paragraphs>
  <Slides>41</Slides>
  <Notes>39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7" baseType="lpstr">
      <vt:lpstr>Arial</vt:lpstr>
      <vt:lpstr>Calibri</vt:lpstr>
      <vt:lpstr>Segoe UI</vt:lpstr>
      <vt:lpstr>Segoe UI Semibold</vt:lpstr>
      <vt:lpstr>Times New Roman</vt:lpstr>
      <vt:lpstr>Тема Office</vt:lpstr>
      <vt:lpstr>Актуальные вопросы составления и сбора отчетности за 3 квартал 2019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Захаренко Юлия Александровна</dc:creator>
  <cp:lastModifiedBy>Постнова Алена Сергеевна</cp:lastModifiedBy>
  <cp:revision>1131</cp:revision>
  <cp:lastPrinted>2017-09-18T16:41:27Z</cp:lastPrinted>
  <dcterms:created xsi:type="dcterms:W3CDTF">2011-05-12T04:19:48Z</dcterms:created>
  <dcterms:modified xsi:type="dcterms:W3CDTF">2019-09-30T05:02:23Z</dcterms:modified>
</cp:coreProperties>
</file>