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8"/>
  </p:notesMasterIdLst>
  <p:sldIdLst>
    <p:sldId id="288" r:id="rId2"/>
    <p:sldId id="508" r:id="rId3"/>
    <p:sldId id="526" r:id="rId4"/>
    <p:sldId id="509" r:id="rId5"/>
    <p:sldId id="510" r:id="rId6"/>
    <p:sldId id="511" r:id="rId7"/>
    <p:sldId id="258" r:id="rId8"/>
    <p:sldId id="339" r:id="rId9"/>
    <p:sldId id="514" r:id="rId10"/>
    <p:sldId id="340" r:id="rId11"/>
    <p:sldId id="515" r:id="rId12"/>
    <p:sldId id="516" r:id="rId13"/>
    <p:sldId id="517" r:id="rId14"/>
    <p:sldId id="518" r:id="rId15"/>
    <p:sldId id="519" r:id="rId16"/>
    <p:sldId id="343" r:id="rId17"/>
    <p:sldId id="458" r:id="rId18"/>
    <p:sldId id="551" r:id="rId19"/>
    <p:sldId id="263" r:id="rId20"/>
    <p:sldId id="342" r:id="rId21"/>
    <p:sldId id="281" r:id="rId22"/>
    <p:sldId id="548" r:id="rId23"/>
    <p:sldId id="549" r:id="rId24"/>
    <p:sldId id="552" r:id="rId25"/>
    <p:sldId id="555" r:id="rId26"/>
    <p:sldId id="547" r:id="rId27"/>
    <p:sldId id="265" r:id="rId28"/>
    <p:sldId id="369" r:id="rId29"/>
    <p:sldId id="486" r:id="rId30"/>
    <p:sldId id="489" r:id="rId31"/>
    <p:sldId id="507" r:id="rId32"/>
    <p:sldId id="553" r:id="rId33"/>
    <p:sldId id="488" r:id="rId34"/>
    <p:sldId id="506" r:id="rId35"/>
    <p:sldId id="554" r:id="rId36"/>
    <p:sldId id="470" r:id="rId37"/>
    <p:sldId id="543" r:id="rId38"/>
    <p:sldId id="490" r:id="rId39"/>
    <p:sldId id="522" r:id="rId40"/>
    <p:sldId id="550" r:id="rId41"/>
    <p:sldId id="538" r:id="rId42"/>
    <p:sldId id="539" r:id="rId43"/>
    <p:sldId id="540" r:id="rId44"/>
    <p:sldId id="460" r:id="rId45"/>
    <p:sldId id="503" r:id="rId46"/>
    <p:sldId id="459" r:id="rId47"/>
    <p:sldId id="306" r:id="rId48"/>
    <p:sldId id="307" r:id="rId49"/>
    <p:sldId id="541" r:id="rId50"/>
    <p:sldId id="542" r:id="rId51"/>
    <p:sldId id="309" r:id="rId52"/>
    <p:sldId id="310" r:id="rId53"/>
    <p:sldId id="311" r:id="rId54"/>
    <p:sldId id="295" r:id="rId55"/>
    <p:sldId id="512" r:id="rId56"/>
    <p:sldId id="28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иказы" id="{3C64BAE3-F093-4CA3-8539-09C9EFEC4F97}">
          <p14:sldIdLst>
            <p14:sldId id="288"/>
            <p14:sldId id="508"/>
            <p14:sldId id="526"/>
            <p14:sldId id="509"/>
            <p14:sldId id="510"/>
            <p14:sldId id="511"/>
            <p14:sldId id="258"/>
            <p14:sldId id="339"/>
            <p14:sldId id="514"/>
            <p14:sldId id="340"/>
            <p14:sldId id="515"/>
            <p14:sldId id="516"/>
            <p14:sldId id="517"/>
            <p14:sldId id="518"/>
            <p14:sldId id="519"/>
            <p14:sldId id="343"/>
            <p14:sldId id="458"/>
            <p14:sldId id="551"/>
            <p14:sldId id="263"/>
            <p14:sldId id="342"/>
            <p14:sldId id="281"/>
            <p14:sldId id="548"/>
            <p14:sldId id="549"/>
            <p14:sldId id="552"/>
            <p14:sldId id="555"/>
            <p14:sldId id="547"/>
            <p14:sldId id="265"/>
            <p14:sldId id="369"/>
            <p14:sldId id="486"/>
          </p14:sldIdLst>
        </p14:section>
        <p14:section name="формы" id="{59230BC9-5A13-4789-828F-852E97D16F41}">
          <p14:sldIdLst>
            <p14:sldId id="489"/>
            <p14:sldId id="507"/>
            <p14:sldId id="553"/>
            <p14:sldId id="488"/>
            <p14:sldId id="506"/>
            <p14:sldId id="554"/>
            <p14:sldId id="470"/>
            <p14:sldId id="543"/>
            <p14:sldId id="490"/>
            <p14:sldId id="522"/>
            <p14:sldId id="550"/>
            <p14:sldId id="538"/>
            <p14:sldId id="539"/>
            <p14:sldId id="540"/>
            <p14:sldId id="460"/>
            <p14:sldId id="503"/>
            <p14:sldId id="459"/>
          </p14:sldIdLst>
        </p14:section>
        <p14:section name="новшества" id="{312B7C53-014A-44AE-82D3-3E3743919CF2}">
          <p14:sldIdLst>
            <p14:sldId id="306"/>
            <p14:sldId id="307"/>
            <p14:sldId id="541"/>
            <p14:sldId id="542"/>
            <p14:sldId id="309"/>
            <p14:sldId id="310"/>
            <p14:sldId id="311"/>
            <p14:sldId id="295"/>
            <p14:sldId id="512"/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челинцев Анатолий Владимирович" initials="ПА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CA5"/>
    <a:srgbClr val="0070C0"/>
    <a:srgbClr val="2770A7"/>
    <a:srgbClr val="267AA9"/>
    <a:srgbClr val="0669D1"/>
    <a:srgbClr val="12C2D3"/>
    <a:srgbClr val="2298B2"/>
    <a:srgbClr val="21A0B5"/>
    <a:srgbClr val="AEACB9"/>
    <a:srgbClr val="0B7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2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F78C5-0EE6-4EDD-B250-4729698DC5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F7D7-15E2-405C-869C-BCB1A857D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0F9D-99B8-4404-B3CC-4E51E41923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4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194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53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49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44410" y="4357269"/>
            <a:ext cx="4712987" cy="4464637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08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22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44410" y="4357269"/>
            <a:ext cx="4712987" cy="4464637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081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05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05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27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6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4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4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F7D7-15E2-405C-869C-BCB1A857D7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1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F7D7-15E2-405C-869C-BCB1A857D7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1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9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49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8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24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2920" y="235860"/>
            <a:ext cx="8138160" cy="85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88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3/30/2021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173529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59F58909-8CF7-4B59-B73D-6D9E4358D6C5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124637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3/30/2021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308892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3/30/2021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283698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439031"/>
          </a:xfrm>
        </p:spPr>
        <p:txBody>
          <a:bodyPr/>
          <a:lstStyle/>
          <a:p>
            <a:fld id="{DCF62467-51A0-4331-81DA-2BBFEC3C67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43903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26885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2688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4B081CF-64E0-45FA-B2B7-373E8E89AF28}"/>
              </a:ext>
            </a:extLst>
          </p:cNvPr>
          <p:cNvCxnSpPr>
            <a:cxnSpLocks/>
          </p:cNvCxnSpPr>
          <p:nvPr userDrawn="1"/>
        </p:nvCxnSpPr>
        <p:spPr>
          <a:xfrm>
            <a:off x="90000" y="990000"/>
            <a:ext cx="895329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6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3/30/2021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248559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6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3/30/2021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2485598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3/30/2021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248559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9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0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3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4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93463" y="116632"/>
            <a:ext cx="85997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93462" y="1600200"/>
            <a:ext cx="84550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3462" y="6356350"/>
            <a:ext cx="24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7AEC31C-67AA-434F-BB57-E1F80CB897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89462" y="6356350"/>
            <a:ext cx="246107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6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  <p:sldLayoutId id="2147483685" r:id="rId14"/>
    <p:sldLayoutId id="2147483689" r:id="rId15"/>
    <p:sldLayoutId id="2147483695" r:id="rId16"/>
    <p:sldLayoutId id="2147483696" r:id="rId17"/>
    <p:sldLayoutId id="2147483697" r:id="rId18"/>
    <p:sldLayoutId id="2147483704" r:id="rId19"/>
    <p:sldLayoutId id="2147483705" r:id="rId20"/>
    <p:sldLayoutId id="2147483706" r:id="rId2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cap="none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3;&#1080;&#1077;&#1085;&#1090;.txt" TargetMode="External"/><Relationship Id="rId2" Type="http://schemas.openxmlformats.org/officeDocument/2006/relationships/hyperlink" Target="garantF1://74584812.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3;&#1080;&#1077;&#1085;&#1090;.txt" TargetMode="External"/><Relationship Id="rId2" Type="http://schemas.openxmlformats.org/officeDocument/2006/relationships/hyperlink" Target="garantF1://74584812.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oskazna.gov.ru/upload/iblock/0bf/Sovmestnoe-pismo-Minfina-Rossii-i-Federalnogo-kaznacheystva-ot-23.03.2021-_-02_06_07_21091_-07_04_05_02_6050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81732.10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garantf1://12084447.3779/" TargetMode="External"/><Relationship Id="rId3" Type="http://schemas.openxmlformats.org/officeDocument/2006/relationships/hyperlink" Target="garantf1://12081732.503130/" TargetMode="External"/><Relationship Id="rId7" Type="http://schemas.openxmlformats.org/officeDocument/2006/relationships/hyperlink" Target="garantf1://12084447.376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12084447.3721/" TargetMode="External"/><Relationship Id="rId5" Type="http://schemas.openxmlformats.org/officeDocument/2006/relationships/hyperlink" Target="garantf1://12084447.3737/" TargetMode="External"/><Relationship Id="rId4" Type="http://schemas.openxmlformats.org/officeDocument/2006/relationships/hyperlink" Target="garantf1://12084447.3730/" TargetMode="External"/><Relationship Id="rId9" Type="http://schemas.openxmlformats.org/officeDocument/2006/relationships/hyperlink" Target="garantf1://12084447.3830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cid:image001.png@01D70AAF.96F6F300" TargetMode="External"/><Relationship Id="rId5" Type="http://schemas.openxmlformats.org/officeDocument/2006/relationships/image" Target="../media/image45.png"/><Relationship Id="rId4" Type="http://schemas.openxmlformats.org/officeDocument/2006/relationships/image" Target="cid:image011.png@01D70AB0.66EE8AF0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81732.50313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12084447.3721/" TargetMode="External"/><Relationship Id="rId5" Type="http://schemas.openxmlformats.org/officeDocument/2006/relationships/hyperlink" Target="garantf1://12084447.3737/" TargetMode="External"/><Relationship Id="rId4" Type="http://schemas.openxmlformats.org/officeDocument/2006/relationships/hyperlink" Target="garantf1://12084447.373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arantF1://400124635.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garantF1://74887667.2" TargetMode="External"/><Relationship Id="rId4" Type="http://schemas.openxmlformats.org/officeDocument/2006/relationships/hyperlink" Target="garantF1://74887667.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arantF1://400189176.0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garantF1://400189176.1152" TargetMode="External"/><Relationship Id="rId5" Type="http://schemas.openxmlformats.org/officeDocument/2006/relationships/hyperlink" Target="garantF1://400189176.11712" TargetMode="External"/><Relationship Id="rId4" Type="http://schemas.openxmlformats.org/officeDocument/2006/relationships/hyperlink" Target="garantF1://400189176.100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дзаголовок 2"/>
          <p:cNvSpPr txBox="1">
            <a:spLocks/>
          </p:cNvSpPr>
          <p:nvPr/>
        </p:nvSpPr>
        <p:spPr>
          <a:xfrm>
            <a:off x="251520" y="8760776"/>
            <a:ext cx="8568952" cy="105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000" cap="all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10161409"/>
            <a:ext cx="9144000" cy="29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660232" y="10157062"/>
            <a:ext cx="2016224" cy="29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www.keysystems.ru</a:t>
            </a:r>
            <a:endParaRPr lang="ru-RU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243" y="4660137"/>
            <a:ext cx="4032448" cy="1433160"/>
          </a:xfrm>
          <a:prstGeom prst="roundRect">
            <a:avLst/>
          </a:prstGeom>
          <a:solidFill>
            <a:srgbClr val="00458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3931724" y="4759225"/>
            <a:ext cx="2825336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cs typeface="Segoe UI" panose="020B0502040204020203" pitchFamily="34" charset="0"/>
              </a:rPr>
              <a:t>Докладчик</a:t>
            </a:r>
            <a:r>
              <a:rPr lang="ru-RU" altLang="ru-RU" sz="11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:</a:t>
            </a:r>
            <a:endParaRPr lang="ru-RU" altLang="ru-RU" sz="1100" b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ru-RU" altLang="ru-RU" sz="1100" dirty="0" smtClean="0">
                <a:solidFill>
                  <a:srgbClr val="FFFFFF"/>
                </a:solidFill>
                <a:cs typeface="Segoe UI" panose="020B0502040204020203" pitchFamily="34" charset="0"/>
              </a:rPr>
              <a:t>Бизнес-аналитик </a:t>
            </a:r>
            <a:r>
              <a:rPr lang="ru-RU" altLang="ru-RU" sz="1100" dirty="0">
                <a:solidFill>
                  <a:srgbClr val="FFFFFF"/>
                </a:solidFill>
                <a:cs typeface="Segoe UI" panose="020B0502040204020203" pitchFamily="34" charset="0"/>
              </a:rPr>
              <a:t>департамента бухгалтерского учета и консолидированной </a:t>
            </a:r>
            <a:r>
              <a:rPr lang="ru-RU" altLang="ru-RU" sz="1100" dirty="0" smtClean="0">
                <a:solidFill>
                  <a:srgbClr val="FFFFFF"/>
                </a:solidFill>
                <a:cs typeface="Segoe UI" panose="020B0502040204020203" pitchFamily="34" charset="0"/>
              </a:rPr>
              <a:t>отчетности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ЯКОВЛЕВА </a:t>
            </a:r>
            <a:r>
              <a:rPr lang="ru-RU" altLang="ru-RU" sz="1200" b="1" dirty="0">
                <a:solidFill>
                  <a:schemeClr val="bg1"/>
                </a:solidFill>
                <a:cs typeface="Segoe UI" panose="020B0502040204020203" pitchFamily="34" charset="0"/>
              </a:rPr>
              <a:t/>
            </a:r>
            <a:br>
              <a:rPr lang="ru-RU" altLang="ru-RU" sz="1200" b="1" dirty="0">
                <a:solidFill>
                  <a:schemeClr val="bg1"/>
                </a:solidFill>
                <a:cs typeface="Segoe UI" panose="020B0502040204020203" pitchFamily="34" charset="0"/>
              </a:rPr>
            </a:br>
            <a:r>
              <a:rPr lang="ru-RU" altLang="ru-RU" sz="12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Мария Юрьевна</a:t>
            </a:r>
            <a:endParaRPr lang="ru-RU" altLang="ru-RU" sz="12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924042" y="6381328"/>
            <a:ext cx="129591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20</a:t>
            </a:r>
            <a:r>
              <a:rPr lang="ru-RU" altLang="ru-RU" sz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21</a:t>
            </a:r>
            <a:endParaRPr lang="ru-RU" altLang="ru-RU" sz="12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899591" y="2129108"/>
            <a:ext cx="7344818" cy="238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3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Актуальные </a:t>
            </a:r>
            <a:r>
              <a:rPr lang="ru-RU" sz="3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вопросы составления и сбора отчетности за </a:t>
            </a:r>
            <a:r>
              <a:rPr lang="ru-RU" sz="3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квартал 2021 года</a:t>
            </a:r>
            <a:endParaRPr lang="ru-RU" altLang="ru-RU" sz="3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13" y="848960"/>
            <a:ext cx="2203174" cy="283475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899591" y="991786"/>
            <a:ext cx="7344818" cy="4392488"/>
            <a:chOff x="899591" y="764704"/>
            <a:chExt cx="7344818" cy="4392488"/>
          </a:xfrm>
        </p:grpSpPr>
        <p:sp>
          <p:nvSpPr>
            <p:cNvPr id="34" name="Полилиния 33"/>
            <p:cNvSpPr/>
            <p:nvPr/>
          </p:nvSpPr>
          <p:spPr>
            <a:xfrm>
              <a:off x="899591" y="764704"/>
              <a:ext cx="2340259" cy="4392488"/>
            </a:xfrm>
            <a:custGeom>
              <a:avLst/>
              <a:gdLst>
                <a:gd name="connsiteX0" fmla="*/ 252261 w 7416824"/>
                <a:gd name="connsiteY0" fmla="*/ 0 h 4392488"/>
                <a:gd name="connsiteX1" fmla="*/ 2340259 w 7416824"/>
                <a:gd name="connsiteY1" fmla="*/ 0 h 4392488"/>
                <a:gd name="connsiteX2" fmla="*/ 2340259 w 7416824"/>
                <a:gd name="connsiteY2" fmla="*/ 265208 h 4392488"/>
                <a:gd name="connsiteX3" fmla="*/ 5004555 w 7416824"/>
                <a:gd name="connsiteY3" fmla="*/ 265208 h 4392488"/>
                <a:gd name="connsiteX4" fmla="*/ 5004555 w 7416824"/>
                <a:gd name="connsiteY4" fmla="*/ 0 h 4392488"/>
                <a:gd name="connsiteX5" fmla="*/ 7164563 w 7416824"/>
                <a:gd name="connsiteY5" fmla="*/ 0 h 4392488"/>
                <a:gd name="connsiteX6" fmla="*/ 7416824 w 7416824"/>
                <a:gd name="connsiteY6" fmla="*/ 252261 h 4392488"/>
                <a:gd name="connsiteX7" fmla="*/ 7416824 w 7416824"/>
                <a:gd name="connsiteY7" fmla="*/ 4140227 h 4392488"/>
                <a:gd name="connsiteX8" fmla="*/ 7164563 w 7416824"/>
                <a:gd name="connsiteY8" fmla="*/ 4392488 h 4392488"/>
                <a:gd name="connsiteX9" fmla="*/ 252261 w 7416824"/>
                <a:gd name="connsiteY9" fmla="*/ 4392488 h 4392488"/>
                <a:gd name="connsiteX10" fmla="*/ 0 w 7416824"/>
                <a:gd name="connsiteY10" fmla="*/ 4140227 h 4392488"/>
                <a:gd name="connsiteX11" fmla="*/ 0 w 7416824"/>
                <a:gd name="connsiteY11" fmla="*/ 252261 h 4392488"/>
                <a:gd name="connsiteX12" fmla="*/ 252261 w 7416824"/>
                <a:gd name="connsiteY12" fmla="*/ 0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12" fmla="*/ 5095995 w 7416824"/>
                <a:gd name="connsiteY12" fmla="*/ 356648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10" fmla="*/ 2340259 w 7416824"/>
                <a:gd name="connsiteY10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0" fmla="*/ 7164563 w 7416824"/>
                <a:gd name="connsiteY0" fmla="*/ 0 h 4392488"/>
                <a:gd name="connsiteX1" fmla="*/ 7416824 w 7416824"/>
                <a:gd name="connsiteY1" fmla="*/ 252261 h 4392488"/>
                <a:gd name="connsiteX2" fmla="*/ 7416824 w 7416824"/>
                <a:gd name="connsiteY2" fmla="*/ 4140227 h 4392488"/>
                <a:gd name="connsiteX3" fmla="*/ 7164563 w 7416824"/>
                <a:gd name="connsiteY3" fmla="*/ 4392488 h 4392488"/>
                <a:gd name="connsiteX4" fmla="*/ 252261 w 7416824"/>
                <a:gd name="connsiteY4" fmla="*/ 4392488 h 4392488"/>
                <a:gd name="connsiteX5" fmla="*/ 0 w 7416824"/>
                <a:gd name="connsiteY5" fmla="*/ 4140227 h 4392488"/>
                <a:gd name="connsiteX6" fmla="*/ 0 w 7416824"/>
                <a:gd name="connsiteY6" fmla="*/ 252261 h 4392488"/>
                <a:gd name="connsiteX7" fmla="*/ 252261 w 7416824"/>
                <a:gd name="connsiteY7" fmla="*/ 0 h 4392488"/>
                <a:gd name="connsiteX8" fmla="*/ 2340259 w 7416824"/>
                <a:gd name="connsiteY8" fmla="*/ 0 h 4392488"/>
                <a:gd name="connsiteX0" fmla="*/ 7416824 w 7416824"/>
                <a:gd name="connsiteY0" fmla="*/ 252261 h 4392488"/>
                <a:gd name="connsiteX1" fmla="*/ 7416824 w 7416824"/>
                <a:gd name="connsiteY1" fmla="*/ 4140227 h 4392488"/>
                <a:gd name="connsiteX2" fmla="*/ 7164563 w 7416824"/>
                <a:gd name="connsiteY2" fmla="*/ 4392488 h 4392488"/>
                <a:gd name="connsiteX3" fmla="*/ 252261 w 7416824"/>
                <a:gd name="connsiteY3" fmla="*/ 4392488 h 4392488"/>
                <a:gd name="connsiteX4" fmla="*/ 0 w 7416824"/>
                <a:gd name="connsiteY4" fmla="*/ 4140227 h 4392488"/>
                <a:gd name="connsiteX5" fmla="*/ 0 w 7416824"/>
                <a:gd name="connsiteY5" fmla="*/ 252261 h 4392488"/>
                <a:gd name="connsiteX6" fmla="*/ 252261 w 7416824"/>
                <a:gd name="connsiteY6" fmla="*/ 0 h 4392488"/>
                <a:gd name="connsiteX7" fmla="*/ 2340259 w 7416824"/>
                <a:gd name="connsiteY7" fmla="*/ 0 h 4392488"/>
                <a:gd name="connsiteX0" fmla="*/ 7416824 w 7416824"/>
                <a:gd name="connsiteY0" fmla="*/ 4140227 h 4392488"/>
                <a:gd name="connsiteX1" fmla="*/ 7164563 w 7416824"/>
                <a:gd name="connsiteY1" fmla="*/ 4392488 h 4392488"/>
                <a:gd name="connsiteX2" fmla="*/ 252261 w 7416824"/>
                <a:gd name="connsiteY2" fmla="*/ 4392488 h 4392488"/>
                <a:gd name="connsiteX3" fmla="*/ 0 w 7416824"/>
                <a:gd name="connsiteY3" fmla="*/ 4140227 h 4392488"/>
                <a:gd name="connsiteX4" fmla="*/ 0 w 7416824"/>
                <a:gd name="connsiteY4" fmla="*/ 252261 h 4392488"/>
                <a:gd name="connsiteX5" fmla="*/ 252261 w 7416824"/>
                <a:gd name="connsiteY5" fmla="*/ 0 h 4392488"/>
                <a:gd name="connsiteX6" fmla="*/ 2340259 w 7416824"/>
                <a:gd name="connsiteY6" fmla="*/ 0 h 4392488"/>
                <a:gd name="connsiteX0" fmla="*/ 7164563 w 7164563"/>
                <a:gd name="connsiteY0" fmla="*/ 4392488 h 4392488"/>
                <a:gd name="connsiteX1" fmla="*/ 252261 w 7164563"/>
                <a:gd name="connsiteY1" fmla="*/ 4392488 h 4392488"/>
                <a:gd name="connsiteX2" fmla="*/ 0 w 7164563"/>
                <a:gd name="connsiteY2" fmla="*/ 4140227 h 4392488"/>
                <a:gd name="connsiteX3" fmla="*/ 0 w 7164563"/>
                <a:gd name="connsiteY3" fmla="*/ 252261 h 4392488"/>
                <a:gd name="connsiteX4" fmla="*/ 252261 w 7164563"/>
                <a:gd name="connsiteY4" fmla="*/ 0 h 4392488"/>
                <a:gd name="connsiteX5" fmla="*/ 2340259 w 7164563"/>
                <a:gd name="connsiteY5" fmla="*/ 0 h 4392488"/>
                <a:gd name="connsiteX0" fmla="*/ 7164563 w 7164563"/>
                <a:gd name="connsiteY0" fmla="*/ 4392488 h 4392488"/>
                <a:gd name="connsiteX1" fmla="*/ 1333069 w 7164563"/>
                <a:gd name="connsiteY1" fmla="*/ 4386416 h 4392488"/>
                <a:gd name="connsiteX2" fmla="*/ 252261 w 7164563"/>
                <a:gd name="connsiteY2" fmla="*/ 4392488 h 4392488"/>
                <a:gd name="connsiteX3" fmla="*/ 0 w 7164563"/>
                <a:gd name="connsiteY3" fmla="*/ 4140227 h 4392488"/>
                <a:gd name="connsiteX4" fmla="*/ 0 w 7164563"/>
                <a:gd name="connsiteY4" fmla="*/ 252261 h 4392488"/>
                <a:gd name="connsiteX5" fmla="*/ 252261 w 7164563"/>
                <a:gd name="connsiteY5" fmla="*/ 0 h 4392488"/>
                <a:gd name="connsiteX6" fmla="*/ 2340259 w 7164563"/>
                <a:gd name="connsiteY6" fmla="*/ 0 h 4392488"/>
                <a:gd name="connsiteX0" fmla="*/ 1333069 w 2340259"/>
                <a:gd name="connsiteY0" fmla="*/ 4386416 h 4392488"/>
                <a:gd name="connsiteX1" fmla="*/ 252261 w 2340259"/>
                <a:gd name="connsiteY1" fmla="*/ 4392488 h 4392488"/>
                <a:gd name="connsiteX2" fmla="*/ 0 w 2340259"/>
                <a:gd name="connsiteY2" fmla="*/ 4140227 h 4392488"/>
                <a:gd name="connsiteX3" fmla="*/ 0 w 2340259"/>
                <a:gd name="connsiteY3" fmla="*/ 252261 h 4392488"/>
                <a:gd name="connsiteX4" fmla="*/ 252261 w 2340259"/>
                <a:gd name="connsiteY4" fmla="*/ 0 h 4392488"/>
                <a:gd name="connsiteX5" fmla="*/ 2340259 w 2340259"/>
                <a:gd name="connsiteY5" fmla="*/ 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259" h="4392488">
                  <a:moveTo>
                    <a:pt x="1333069" y="4386416"/>
                  </a:moveTo>
                  <a:lnTo>
                    <a:pt x="252261" y="4392488"/>
                  </a:lnTo>
                  <a:cubicBezTo>
                    <a:pt x="112941" y="4392488"/>
                    <a:pt x="0" y="4279547"/>
                    <a:pt x="0" y="4140227"/>
                  </a:cubicBezTo>
                  <a:lnTo>
                    <a:pt x="0" y="252261"/>
                  </a:lnTo>
                  <a:cubicBezTo>
                    <a:pt x="0" y="112941"/>
                    <a:pt x="112941" y="0"/>
                    <a:pt x="252261" y="0"/>
                  </a:cubicBezTo>
                  <a:lnTo>
                    <a:pt x="2340259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flipH="1">
              <a:off x="5904150" y="764704"/>
              <a:ext cx="2340259" cy="4392488"/>
            </a:xfrm>
            <a:custGeom>
              <a:avLst/>
              <a:gdLst>
                <a:gd name="connsiteX0" fmla="*/ 252261 w 7416824"/>
                <a:gd name="connsiteY0" fmla="*/ 0 h 4392488"/>
                <a:gd name="connsiteX1" fmla="*/ 2340259 w 7416824"/>
                <a:gd name="connsiteY1" fmla="*/ 0 h 4392488"/>
                <a:gd name="connsiteX2" fmla="*/ 2340259 w 7416824"/>
                <a:gd name="connsiteY2" fmla="*/ 265208 h 4392488"/>
                <a:gd name="connsiteX3" fmla="*/ 5004555 w 7416824"/>
                <a:gd name="connsiteY3" fmla="*/ 265208 h 4392488"/>
                <a:gd name="connsiteX4" fmla="*/ 5004555 w 7416824"/>
                <a:gd name="connsiteY4" fmla="*/ 0 h 4392488"/>
                <a:gd name="connsiteX5" fmla="*/ 7164563 w 7416824"/>
                <a:gd name="connsiteY5" fmla="*/ 0 h 4392488"/>
                <a:gd name="connsiteX6" fmla="*/ 7416824 w 7416824"/>
                <a:gd name="connsiteY6" fmla="*/ 252261 h 4392488"/>
                <a:gd name="connsiteX7" fmla="*/ 7416824 w 7416824"/>
                <a:gd name="connsiteY7" fmla="*/ 4140227 h 4392488"/>
                <a:gd name="connsiteX8" fmla="*/ 7164563 w 7416824"/>
                <a:gd name="connsiteY8" fmla="*/ 4392488 h 4392488"/>
                <a:gd name="connsiteX9" fmla="*/ 252261 w 7416824"/>
                <a:gd name="connsiteY9" fmla="*/ 4392488 h 4392488"/>
                <a:gd name="connsiteX10" fmla="*/ 0 w 7416824"/>
                <a:gd name="connsiteY10" fmla="*/ 4140227 h 4392488"/>
                <a:gd name="connsiteX11" fmla="*/ 0 w 7416824"/>
                <a:gd name="connsiteY11" fmla="*/ 252261 h 4392488"/>
                <a:gd name="connsiteX12" fmla="*/ 252261 w 7416824"/>
                <a:gd name="connsiteY12" fmla="*/ 0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12" fmla="*/ 5095995 w 7416824"/>
                <a:gd name="connsiteY12" fmla="*/ 356648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10" fmla="*/ 2340259 w 7416824"/>
                <a:gd name="connsiteY10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0" fmla="*/ 7164563 w 7416824"/>
                <a:gd name="connsiteY0" fmla="*/ 0 h 4392488"/>
                <a:gd name="connsiteX1" fmla="*/ 7416824 w 7416824"/>
                <a:gd name="connsiteY1" fmla="*/ 252261 h 4392488"/>
                <a:gd name="connsiteX2" fmla="*/ 7416824 w 7416824"/>
                <a:gd name="connsiteY2" fmla="*/ 4140227 h 4392488"/>
                <a:gd name="connsiteX3" fmla="*/ 7164563 w 7416824"/>
                <a:gd name="connsiteY3" fmla="*/ 4392488 h 4392488"/>
                <a:gd name="connsiteX4" fmla="*/ 252261 w 7416824"/>
                <a:gd name="connsiteY4" fmla="*/ 4392488 h 4392488"/>
                <a:gd name="connsiteX5" fmla="*/ 0 w 7416824"/>
                <a:gd name="connsiteY5" fmla="*/ 4140227 h 4392488"/>
                <a:gd name="connsiteX6" fmla="*/ 0 w 7416824"/>
                <a:gd name="connsiteY6" fmla="*/ 252261 h 4392488"/>
                <a:gd name="connsiteX7" fmla="*/ 252261 w 7416824"/>
                <a:gd name="connsiteY7" fmla="*/ 0 h 4392488"/>
                <a:gd name="connsiteX8" fmla="*/ 2340259 w 7416824"/>
                <a:gd name="connsiteY8" fmla="*/ 0 h 4392488"/>
                <a:gd name="connsiteX0" fmla="*/ 7416824 w 7416824"/>
                <a:gd name="connsiteY0" fmla="*/ 252261 h 4392488"/>
                <a:gd name="connsiteX1" fmla="*/ 7416824 w 7416824"/>
                <a:gd name="connsiteY1" fmla="*/ 4140227 h 4392488"/>
                <a:gd name="connsiteX2" fmla="*/ 7164563 w 7416824"/>
                <a:gd name="connsiteY2" fmla="*/ 4392488 h 4392488"/>
                <a:gd name="connsiteX3" fmla="*/ 252261 w 7416824"/>
                <a:gd name="connsiteY3" fmla="*/ 4392488 h 4392488"/>
                <a:gd name="connsiteX4" fmla="*/ 0 w 7416824"/>
                <a:gd name="connsiteY4" fmla="*/ 4140227 h 4392488"/>
                <a:gd name="connsiteX5" fmla="*/ 0 w 7416824"/>
                <a:gd name="connsiteY5" fmla="*/ 252261 h 4392488"/>
                <a:gd name="connsiteX6" fmla="*/ 252261 w 7416824"/>
                <a:gd name="connsiteY6" fmla="*/ 0 h 4392488"/>
                <a:gd name="connsiteX7" fmla="*/ 2340259 w 7416824"/>
                <a:gd name="connsiteY7" fmla="*/ 0 h 4392488"/>
                <a:gd name="connsiteX0" fmla="*/ 7416824 w 7416824"/>
                <a:gd name="connsiteY0" fmla="*/ 4140227 h 4392488"/>
                <a:gd name="connsiteX1" fmla="*/ 7164563 w 7416824"/>
                <a:gd name="connsiteY1" fmla="*/ 4392488 h 4392488"/>
                <a:gd name="connsiteX2" fmla="*/ 252261 w 7416824"/>
                <a:gd name="connsiteY2" fmla="*/ 4392488 h 4392488"/>
                <a:gd name="connsiteX3" fmla="*/ 0 w 7416824"/>
                <a:gd name="connsiteY3" fmla="*/ 4140227 h 4392488"/>
                <a:gd name="connsiteX4" fmla="*/ 0 w 7416824"/>
                <a:gd name="connsiteY4" fmla="*/ 252261 h 4392488"/>
                <a:gd name="connsiteX5" fmla="*/ 252261 w 7416824"/>
                <a:gd name="connsiteY5" fmla="*/ 0 h 4392488"/>
                <a:gd name="connsiteX6" fmla="*/ 2340259 w 7416824"/>
                <a:gd name="connsiteY6" fmla="*/ 0 h 4392488"/>
                <a:gd name="connsiteX0" fmla="*/ 7164563 w 7164563"/>
                <a:gd name="connsiteY0" fmla="*/ 4392488 h 4392488"/>
                <a:gd name="connsiteX1" fmla="*/ 252261 w 7164563"/>
                <a:gd name="connsiteY1" fmla="*/ 4392488 h 4392488"/>
                <a:gd name="connsiteX2" fmla="*/ 0 w 7164563"/>
                <a:gd name="connsiteY2" fmla="*/ 4140227 h 4392488"/>
                <a:gd name="connsiteX3" fmla="*/ 0 w 7164563"/>
                <a:gd name="connsiteY3" fmla="*/ 252261 h 4392488"/>
                <a:gd name="connsiteX4" fmla="*/ 252261 w 7164563"/>
                <a:gd name="connsiteY4" fmla="*/ 0 h 4392488"/>
                <a:gd name="connsiteX5" fmla="*/ 2340259 w 7164563"/>
                <a:gd name="connsiteY5" fmla="*/ 0 h 4392488"/>
                <a:gd name="connsiteX0" fmla="*/ 7164563 w 7164563"/>
                <a:gd name="connsiteY0" fmla="*/ 4392488 h 4392488"/>
                <a:gd name="connsiteX1" fmla="*/ 1333069 w 7164563"/>
                <a:gd name="connsiteY1" fmla="*/ 4386416 h 4392488"/>
                <a:gd name="connsiteX2" fmla="*/ 252261 w 7164563"/>
                <a:gd name="connsiteY2" fmla="*/ 4392488 h 4392488"/>
                <a:gd name="connsiteX3" fmla="*/ 0 w 7164563"/>
                <a:gd name="connsiteY3" fmla="*/ 4140227 h 4392488"/>
                <a:gd name="connsiteX4" fmla="*/ 0 w 7164563"/>
                <a:gd name="connsiteY4" fmla="*/ 252261 h 4392488"/>
                <a:gd name="connsiteX5" fmla="*/ 252261 w 7164563"/>
                <a:gd name="connsiteY5" fmla="*/ 0 h 4392488"/>
                <a:gd name="connsiteX6" fmla="*/ 2340259 w 7164563"/>
                <a:gd name="connsiteY6" fmla="*/ 0 h 4392488"/>
                <a:gd name="connsiteX0" fmla="*/ 1333069 w 2340259"/>
                <a:gd name="connsiteY0" fmla="*/ 4386416 h 4392488"/>
                <a:gd name="connsiteX1" fmla="*/ 252261 w 2340259"/>
                <a:gd name="connsiteY1" fmla="*/ 4392488 h 4392488"/>
                <a:gd name="connsiteX2" fmla="*/ 0 w 2340259"/>
                <a:gd name="connsiteY2" fmla="*/ 4140227 h 4392488"/>
                <a:gd name="connsiteX3" fmla="*/ 0 w 2340259"/>
                <a:gd name="connsiteY3" fmla="*/ 252261 h 4392488"/>
                <a:gd name="connsiteX4" fmla="*/ 252261 w 2340259"/>
                <a:gd name="connsiteY4" fmla="*/ 0 h 4392488"/>
                <a:gd name="connsiteX5" fmla="*/ 2340259 w 2340259"/>
                <a:gd name="connsiteY5" fmla="*/ 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259" h="4392488">
                  <a:moveTo>
                    <a:pt x="1333069" y="4386416"/>
                  </a:moveTo>
                  <a:lnTo>
                    <a:pt x="252261" y="4392488"/>
                  </a:lnTo>
                  <a:cubicBezTo>
                    <a:pt x="112941" y="4392488"/>
                    <a:pt x="0" y="4279547"/>
                    <a:pt x="0" y="4140227"/>
                  </a:cubicBezTo>
                  <a:lnTo>
                    <a:pt x="0" y="252261"/>
                  </a:lnTo>
                  <a:cubicBezTo>
                    <a:pt x="0" y="112941"/>
                    <a:pt x="112941" y="0"/>
                    <a:pt x="252261" y="0"/>
                  </a:cubicBezTo>
                  <a:lnTo>
                    <a:pt x="2340259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343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Дополнительные письма по КБК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721793"/>
            <a:ext cx="6823572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Приказ </a:t>
            </a: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Минфина России от 6 декабря 2019 г. № </a:t>
            </a: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85н Приказ </a:t>
            </a: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Минфина России от 8 июня 2020 г. N 99н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Segoe U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Segoe UI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Письмо Минфина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от 11 декабря 2020 г. № 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02-05-07/108571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Письмо Минфина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от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18 января 2021 г.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№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02-05-07/2070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Письмо Минфина от 21 января 2021 г. №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02-05-07/3304 </a:t>
            </a: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Письмо Минфина от 21 января 2021 г.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№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02-05-07/3021</a:t>
            </a: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8" name="Группа 1"/>
          <p:cNvGrpSpPr>
            <a:grpSpLocks/>
          </p:cNvGrpSpPr>
          <p:nvPr/>
        </p:nvGrpSpPr>
        <p:grpSpPr bwMode="auto">
          <a:xfrm>
            <a:off x="807011" y="3489120"/>
            <a:ext cx="764235" cy="803672"/>
            <a:chOff x="598488" y="2555875"/>
            <a:chExt cx="1018980" cy="1071563"/>
          </a:xfrm>
        </p:grpSpPr>
        <p:pic>
          <p:nvPicPr>
            <p:cNvPr id="20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88" y="2555875"/>
              <a:ext cx="746125" cy="107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856" y="2900363"/>
              <a:ext cx="836612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83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619" y="283256"/>
            <a:ext cx="8431721" cy="831586"/>
          </a:xfrm>
        </p:spPr>
        <p:txBody>
          <a:bodyPr/>
          <a:lstStyle/>
          <a:p>
            <a:r>
              <a:rPr lang="ru-RU" sz="2800" dirty="0"/>
              <a:t>Изменения в порядке применения подразделов классификации расходов бюджетов</a:t>
            </a:r>
            <a:r>
              <a:rPr lang="ru-RU" sz="1800" dirty="0" smtClean="0">
                <a:solidFill>
                  <a:srgbClr val="00602B"/>
                </a:solidFill>
              </a:rPr>
              <a:t/>
            </a:r>
            <a:br>
              <a:rPr lang="ru-RU" sz="1800" dirty="0" smtClean="0">
                <a:solidFill>
                  <a:srgbClr val="00602B"/>
                </a:solidFill>
              </a:rPr>
            </a:br>
            <a:endParaRPr lang="ru-RU" sz="1800" i="1" dirty="0">
              <a:solidFill>
                <a:srgbClr val="00602B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4304" y="1819456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70469" y="2539537"/>
            <a:ext cx="3521273" cy="947562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Подраздел 0309 "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Защита населения и территории от чрезвычайных ситуаций природного и техногенного характера,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гражданская оборона"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60974" y="1819456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144560" y="2539537"/>
            <a:ext cx="3528972" cy="947562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Подраздел 0309 "Гражданская оборона"</a:t>
            </a:r>
          </a:p>
        </p:txBody>
      </p:sp>
      <p:cxnSp>
        <p:nvCxnSpPr>
          <p:cNvPr id="12" name="Прямая со стрелкой 11"/>
          <p:cNvCxnSpPr>
            <a:stCxn id="6" idx="0"/>
            <a:endCxn id="10" idx="2"/>
          </p:cNvCxnSpPr>
          <p:nvPr/>
        </p:nvCxnSpPr>
        <p:spPr>
          <a:xfrm>
            <a:off x="3991742" y="3013318"/>
            <a:ext cx="1152818" cy="0"/>
          </a:xfrm>
          <a:prstGeom prst="straightConnector1">
            <a:avLst/>
          </a:prstGeom>
          <a:ln w="38100">
            <a:solidFill>
              <a:srgbClr val="267AA9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470469" y="3775132"/>
            <a:ext cx="3521273" cy="947562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Подраздел 0310 "Обеспечение пожарной безопасности"</a:t>
            </a: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5144560" y="3775132"/>
            <a:ext cx="3528972" cy="947562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Подраздел 0310 "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Защита населения и территории от чрезвычайных ситуаций природного и техногенного характера,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пожарная безопасность"</a:t>
            </a:r>
          </a:p>
        </p:txBody>
      </p:sp>
      <p:cxnSp>
        <p:nvCxnSpPr>
          <p:cNvPr id="21" name="Прямая со стрелкой 20"/>
          <p:cNvCxnSpPr>
            <a:stCxn id="19" idx="0"/>
            <a:endCxn id="20" idx="2"/>
          </p:cNvCxnSpPr>
          <p:nvPr/>
        </p:nvCxnSpPr>
        <p:spPr>
          <a:xfrm>
            <a:off x="3991742" y="4248913"/>
            <a:ext cx="11528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0"/>
            <a:endCxn id="20" idx="2"/>
          </p:cNvCxnSpPr>
          <p:nvPr/>
        </p:nvCxnSpPr>
        <p:spPr>
          <a:xfrm>
            <a:off x="3991742" y="3013318"/>
            <a:ext cx="1152818" cy="1235595"/>
          </a:xfrm>
          <a:prstGeom prst="straightConnector1">
            <a:avLst/>
          </a:prstGeom>
          <a:ln w="38100">
            <a:solidFill>
              <a:srgbClr val="286CA5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>
            <a:off x="5580111" y="3278051"/>
            <a:ext cx="3063737" cy="2076829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100000">
                <a:schemeClr val="bg1"/>
              </a:gs>
            </a:gsLst>
          </a:gradFill>
          <a:ln>
            <a:solidFill>
              <a:srgbClr val="00602B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dk1"/>
                </a:solidFill>
              </a:rPr>
              <a:t>(расходы на оплату договоров на выполнение научно-исследовательских, опытно-конструкторских и 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технологических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работ, 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результатами которых являются отчеты, макетные образцы, опытные образцы, патенты на изобретение, полезную модель, промышленный образец, селекционное достижение и тому подобное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4775" y="1643856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80979" y="2363936"/>
            <a:ext cx="3063736" cy="1058131"/>
          </a:xfrm>
          <a:prstGeom prst="round2SameRect">
            <a:avLst>
              <a:gd name="adj1" fmla="val 16667"/>
              <a:gd name="adj2" fmla="val 2041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300" dirty="0">
                <a:solidFill>
                  <a:prstClr val="black"/>
                </a:solidFill>
              </a:rPr>
              <a:t>241 </a:t>
            </a:r>
            <a:r>
              <a:rPr lang="ru-RU" sz="1300" dirty="0" smtClean="0">
                <a:solidFill>
                  <a:prstClr val="black"/>
                </a:solidFill>
              </a:rPr>
              <a:t>«Научно-исследовательские </a:t>
            </a:r>
            <a:r>
              <a:rPr lang="ru-RU" sz="1300" dirty="0">
                <a:solidFill>
                  <a:prstClr val="black"/>
                </a:solidFill>
              </a:rPr>
              <a:t>и опытно-конструкторские </a:t>
            </a:r>
            <a:r>
              <a:rPr lang="ru-RU" sz="1300" dirty="0" smtClean="0">
                <a:solidFill>
                  <a:prstClr val="black"/>
                </a:solidFill>
              </a:rPr>
              <a:t>работы»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3907" y="1643856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580112" y="2363937"/>
            <a:ext cx="3063737" cy="1058130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241 </a:t>
            </a:r>
            <a:r>
              <a:rPr lang="ru-RU" sz="1300" dirty="0" smtClean="0">
                <a:solidFill>
                  <a:schemeClr val="dk1"/>
                </a:solidFill>
              </a:rPr>
              <a:t>«Научно-исследовательские</a:t>
            </a:r>
            <a:r>
              <a:rPr lang="ru-RU" sz="1300" dirty="0">
                <a:solidFill>
                  <a:schemeClr val="dk1"/>
                </a:solidFill>
              </a:rPr>
              <a:t>, опытно-конструкторские и </a:t>
            </a:r>
            <a:r>
              <a:rPr lang="ru-RU" sz="13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технологические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smtClean="0">
                <a:solidFill>
                  <a:schemeClr val="dk1"/>
                </a:solidFill>
              </a:rPr>
              <a:t>работы»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8" name="Прямая со стрелкой 17"/>
          <p:cNvCxnSpPr>
            <a:stCxn id="6" idx="0"/>
            <a:endCxn id="11" idx="2"/>
          </p:cNvCxnSpPr>
          <p:nvPr/>
        </p:nvCxnSpPr>
        <p:spPr>
          <a:xfrm>
            <a:off x="3544715" y="2893002"/>
            <a:ext cx="2035397" cy="0"/>
          </a:xfrm>
          <a:prstGeom prst="straightConnector1">
            <a:avLst/>
          </a:prstGeom>
          <a:ln>
            <a:solidFill>
              <a:srgbClr val="2770A7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462386" y="335200"/>
            <a:ext cx="8229600" cy="831586"/>
          </a:xfrm>
        </p:spPr>
        <p:txBody>
          <a:bodyPr/>
          <a:lstStyle/>
          <a:p>
            <a:r>
              <a:rPr lang="ru-RU" sz="2800" dirty="0"/>
              <a:t>Изменения порядка применения видов расходов классификации расходов бюджетов</a:t>
            </a: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59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249" y="314320"/>
            <a:ext cx="8229600" cy="831586"/>
          </a:xfrm>
        </p:spPr>
        <p:txBody>
          <a:bodyPr/>
          <a:lstStyle/>
          <a:p>
            <a:r>
              <a:rPr lang="ru-RU" sz="2800" dirty="0"/>
              <a:t>Изменения в перечне видов расходов классификации расходов бюджетов</a:t>
            </a:r>
            <a:r>
              <a:rPr lang="en-US" sz="2000" dirty="0" smtClean="0">
                <a:solidFill>
                  <a:srgbClr val="00602B"/>
                </a:solidFill>
              </a:rPr>
              <a:t/>
            </a:r>
            <a:br>
              <a:rPr lang="en-US" sz="2000" dirty="0" smtClean="0">
                <a:solidFill>
                  <a:srgbClr val="00602B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4775" y="1534688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250940" y="2254769"/>
            <a:ext cx="3521273" cy="1706202"/>
          </a:xfrm>
          <a:prstGeom prst="round2SameRect">
            <a:avLst>
              <a:gd name="adj1" fmla="val 16667"/>
              <a:gd name="adj2" fmla="val 2041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242 «Закупка товаров, работ, услуг в сфере информационно-коммуникационных технологий»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2802" y="1534688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361547" y="2254769"/>
            <a:ext cx="3528972" cy="645270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242 «Закупка товаров, работ, услуг в сфере информационно-коммуникационных технологий»</a:t>
            </a: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5356388" y="3013409"/>
            <a:ext cx="3528972" cy="947562"/>
          </a:xfrm>
          <a:prstGeom prst="round2SameRect">
            <a:avLst>
              <a:gd name="adj1" fmla="val 0"/>
              <a:gd name="adj2" fmla="val 1512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246 «Закупка товаров, работ, услуг в целях создания, развития, эксплуатации и вывода из эксплуатации государственных информационных систем» (новый)</a:t>
            </a:r>
          </a:p>
        </p:txBody>
      </p:sp>
      <p:cxnSp>
        <p:nvCxnSpPr>
          <p:cNvPr id="18" name="Прямая со стрелкой 17"/>
          <p:cNvCxnSpPr>
            <a:stCxn id="6" idx="0"/>
            <a:endCxn id="11" idx="2"/>
          </p:cNvCxnSpPr>
          <p:nvPr/>
        </p:nvCxnSpPr>
        <p:spPr>
          <a:xfrm flipV="1">
            <a:off x="3772213" y="2577404"/>
            <a:ext cx="1589334" cy="530466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0"/>
            <a:endCxn id="13" idx="2"/>
          </p:cNvCxnSpPr>
          <p:nvPr/>
        </p:nvCxnSpPr>
        <p:spPr>
          <a:xfrm>
            <a:off x="3772213" y="3107870"/>
            <a:ext cx="1584175" cy="37932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с двумя скругленными соседними углами 36"/>
          <p:cNvSpPr/>
          <p:nvPr/>
        </p:nvSpPr>
        <p:spPr>
          <a:xfrm>
            <a:off x="250940" y="4560116"/>
            <a:ext cx="3521273" cy="1277121"/>
          </a:xfrm>
          <a:prstGeom prst="round2SameRect">
            <a:avLst>
              <a:gd name="adj1" fmla="val 16667"/>
              <a:gd name="adj2" fmla="val 2041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244 «Прочая закупка товаров, работ и услуг»</a:t>
            </a:r>
          </a:p>
        </p:txBody>
      </p:sp>
      <p:sp>
        <p:nvSpPr>
          <p:cNvPr id="38" name="Прямоугольник с двумя скругленными соседними углами 37"/>
          <p:cNvSpPr/>
          <p:nvPr/>
        </p:nvSpPr>
        <p:spPr>
          <a:xfrm>
            <a:off x="5356388" y="4560116"/>
            <a:ext cx="3528972" cy="471174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244 «Прочая закупка товаров, работ и услуг»</a:t>
            </a:r>
          </a:p>
        </p:txBody>
      </p:sp>
      <p:sp>
        <p:nvSpPr>
          <p:cNvPr id="39" name="Прямоугольник с двумя скругленными соседними углами 38"/>
          <p:cNvSpPr/>
          <p:nvPr/>
        </p:nvSpPr>
        <p:spPr>
          <a:xfrm>
            <a:off x="5356388" y="5145329"/>
            <a:ext cx="3528972" cy="691907"/>
          </a:xfrm>
          <a:prstGeom prst="round2SameRect">
            <a:avLst>
              <a:gd name="adj1" fmla="val 0"/>
              <a:gd name="adj2" fmla="val 1512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247 «Закупка энергетических ресурсов» (новый)</a:t>
            </a:r>
          </a:p>
        </p:txBody>
      </p:sp>
      <p:cxnSp>
        <p:nvCxnSpPr>
          <p:cNvPr id="41" name="Прямая со стрелкой 40"/>
          <p:cNvCxnSpPr>
            <a:stCxn id="37" idx="0"/>
            <a:endCxn id="38" idx="2"/>
          </p:cNvCxnSpPr>
          <p:nvPr/>
        </p:nvCxnSpPr>
        <p:spPr>
          <a:xfrm flipV="1">
            <a:off x="3772213" y="4795703"/>
            <a:ext cx="1584175" cy="402974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7" idx="0"/>
            <a:endCxn id="39" idx="2"/>
          </p:cNvCxnSpPr>
          <p:nvPr/>
        </p:nvCxnSpPr>
        <p:spPr>
          <a:xfrm>
            <a:off x="3772213" y="5198677"/>
            <a:ext cx="1584175" cy="292606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44" y="733640"/>
            <a:ext cx="8513313" cy="831586"/>
          </a:xfrm>
        </p:spPr>
        <p:txBody>
          <a:bodyPr/>
          <a:lstStyle/>
          <a:p>
            <a:r>
              <a:rPr lang="ru-RU" sz="2600" dirty="0"/>
              <a:t>Государственный (муниципальный) социальный заказ на оказание государственных (муниципальных) услуг в социальной сфере</a:t>
            </a:r>
            <a:r>
              <a:rPr lang="ru-RU" sz="3000" dirty="0" smtClean="0">
                <a:solidFill>
                  <a:srgbClr val="00602B"/>
                </a:solidFill>
              </a:rPr>
              <a:t/>
            </a:r>
            <a:br>
              <a:rPr lang="ru-RU" sz="3000" dirty="0" smtClean="0">
                <a:solidFill>
                  <a:srgbClr val="00602B"/>
                </a:solidFill>
              </a:rPr>
            </a:br>
            <a:r>
              <a:rPr lang="ru-RU" sz="1600" i="1" dirty="0"/>
              <a:t>Статья 78.4. введена Федеральным законом от 13.07.2020 № 192-ФЗ</a:t>
            </a:r>
            <a:br>
              <a:rPr lang="ru-RU" sz="1600" i="1" dirty="0"/>
            </a:br>
            <a:r>
              <a:rPr lang="ru-RU" sz="1600" i="1" dirty="0"/>
              <a:t>Федеральный закон от 13.07.2020 № 189-ФЗ "О государственном (муниципальном) социальном заказе на оказание государственных (муниципальных) услуг в социальной сфере</a:t>
            </a:r>
            <a:r>
              <a:rPr lang="ru-RU" sz="1600" i="1" dirty="0" smtClean="0"/>
              <a:t>"</a:t>
            </a:r>
            <a:r>
              <a:rPr lang="en-US" sz="1600" i="1" dirty="0" smtClean="0">
                <a:solidFill>
                  <a:srgbClr val="00602B"/>
                </a:solidFill>
              </a:rPr>
              <a:t/>
            </a:r>
            <a:br>
              <a:rPr lang="en-US" sz="1600" i="1" dirty="0" smtClean="0">
                <a:solidFill>
                  <a:srgbClr val="00602B"/>
                </a:solidFill>
              </a:rPr>
            </a:br>
            <a:endParaRPr lang="ru-RU" sz="1600" i="1" dirty="0">
              <a:solidFill>
                <a:srgbClr val="00602B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918098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9624" y="1918098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821861" y="2488647"/>
            <a:ext cx="5851671" cy="1180500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614 и 624 </a:t>
            </a:r>
            <a:r>
              <a:rPr lang="ru-RU" sz="1300" dirty="0" smtClean="0">
                <a:solidFill>
                  <a:schemeClr val="dk1"/>
                </a:solidFill>
              </a:rPr>
              <a:t/>
            </a:r>
            <a:br>
              <a:rPr lang="ru-RU" sz="1300" dirty="0" smtClean="0">
                <a:solidFill>
                  <a:schemeClr val="dk1"/>
                </a:solidFill>
              </a:rPr>
            </a:br>
            <a:r>
              <a:rPr lang="ru-RU" sz="1300" dirty="0" smtClean="0">
                <a:solidFill>
                  <a:schemeClr val="dk1"/>
                </a:solidFill>
              </a:rPr>
              <a:t>Субсидии </a:t>
            </a:r>
            <a:r>
              <a:rPr lang="ru-RU" sz="1300" dirty="0">
                <a:solidFill>
                  <a:schemeClr val="dk1"/>
                </a:solidFill>
              </a:rPr>
              <a:t>бюджетным и автономным учреждениям на финансовое обеспечение государственного (муниципального) задания в рамках исполнения государственного (муниципального) социального заказа на оказание государственных (муниципальных) услуг в социальной </a:t>
            </a:r>
            <a:r>
              <a:rPr lang="ru-RU" sz="1300" dirty="0" smtClean="0">
                <a:solidFill>
                  <a:schemeClr val="dk1"/>
                </a:solidFill>
              </a:rPr>
              <a:t>сфере</a:t>
            </a: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2821861" y="4151008"/>
            <a:ext cx="5851671" cy="947562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635 и 816</a:t>
            </a:r>
          </a:p>
          <a:p>
            <a:pPr algn="ctr"/>
            <a:r>
              <a:rPr lang="ru-RU" sz="1300" dirty="0" smtClean="0">
                <a:solidFill>
                  <a:schemeClr val="dk1"/>
                </a:solidFill>
              </a:rPr>
              <a:t>Субсидии </a:t>
            </a:r>
            <a:r>
              <a:rPr lang="ru-RU" sz="1300" dirty="0">
                <a:solidFill>
                  <a:schemeClr val="dk1"/>
                </a:solidFill>
              </a:rPr>
              <a:t>в целях финансового обеспечения (возмещения) исполнения государственного (муниципального) социального заказа на оказание государственных (муниципальных) услуг в социальной сфере</a:t>
            </a:r>
          </a:p>
        </p:txBody>
      </p:sp>
      <p:sp>
        <p:nvSpPr>
          <p:cNvPr id="8" name="Умножение 7"/>
          <p:cNvSpPr/>
          <p:nvPr/>
        </p:nvSpPr>
        <p:spPr>
          <a:xfrm>
            <a:off x="971600" y="2718857"/>
            <a:ext cx="720080" cy="720080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971600" y="4254203"/>
            <a:ext cx="720080" cy="720080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248" y="296904"/>
            <a:ext cx="8229600" cy="831586"/>
          </a:xfrm>
        </p:spPr>
        <p:txBody>
          <a:bodyPr/>
          <a:lstStyle/>
          <a:p>
            <a:r>
              <a:rPr lang="ru-RU" sz="2800" dirty="0"/>
              <a:t>Изменения порядка применения видов расходов классификации расходов бюджетов </a:t>
            </a:r>
            <a:r>
              <a:rPr lang="ru-RU" sz="1600" i="1" dirty="0" smtClean="0">
                <a:solidFill>
                  <a:prstClr val="black"/>
                </a:solidFill>
              </a:rPr>
              <a:t/>
            </a:r>
            <a:br>
              <a:rPr lang="ru-RU" sz="1600" i="1" dirty="0" smtClean="0">
                <a:solidFill>
                  <a:prstClr val="black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4775" y="2030173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80979" y="2750253"/>
            <a:ext cx="3063736" cy="1058131"/>
          </a:xfrm>
          <a:prstGeom prst="round2SameRect">
            <a:avLst>
              <a:gd name="adj1" fmla="val 16667"/>
              <a:gd name="adj2" fmla="val 2041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300" dirty="0">
                <a:solidFill>
                  <a:prstClr val="black"/>
                </a:solidFill>
              </a:rPr>
              <a:t>580 «Межбюджетные трансферты бюджетам территориальных фондов обязательного медицинского страхования»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3907" y="2030173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>
            <a:stCxn id="6" idx="0"/>
            <a:endCxn id="12" idx="2"/>
          </p:cNvCxnSpPr>
          <p:nvPr/>
        </p:nvCxnSpPr>
        <p:spPr>
          <a:xfrm>
            <a:off x="3544715" y="3279319"/>
            <a:ext cx="20353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580112" y="2750253"/>
            <a:ext cx="3063736" cy="1058131"/>
          </a:xfrm>
          <a:prstGeom prst="round2SameRect">
            <a:avLst>
              <a:gd name="adj1" fmla="val 16667"/>
              <a:gd name="adj2" fmla="val 2041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300" dirty="0">
                <a:solidFill>
                  <a:prstClr val="black"/>
                </a:solidFill>
              </a:rPr>
              <a:t>540 «Иные межбюджетные трансферты»</a:t>
            </a:r>
          </a:p>
        </p:txBody>
      </p:sp>
    </p:spTree>
    <p:extLst>
      <p:ext uri="{BB962C8B-B14F-4D97-AF65-F5344CB8AC3E}">
        <p14:creationId xmlns:p14="http://schemas.microsoft.com/office/powerpoint/2010/main" val="33671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Изменения в законодательстве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132510"/>
            <a:ext cx="6823572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ПЛАН СЧЕТОВ</a:t>
            </a:r>
          </a:p>
          <a:p>
            <a:endParaRPr lang="ru-RU" sz="1600" b="1" dirty="0" smtClean="0"/>
          </a:p>
          <a:p>
            <a:r>
              <a:rPr lang="ru-RU" sz="1600" b="1" dirty="0"/>
              <a:t>Приказ Минфина РФ от 1 декабря 2010 г. N </a:t>
            </a:r>
            <a:r>
              <a:rPr lang="ru-RU" sz="1600" b="1" dirty="0" smtClean="0"/>
              <a:t>157н 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dirty="0" smtClean="0">
                <a:hlinkClick r:id="rId2"/>
              </a:rPr>
              <a:t>Приказ </a:t>
            </a:r>
            <a:r>
              <a:rPr lang="ru-RU" sz="1600" dirty="0">
                <a:hlinkClick r:id="rId2"/>
              </a:rPr>
              <a:t>Минфина России от 14 сентября 2020 г. N 198н</a:t>
            </a:r>
          </a:p>
          <a:p>
            <a:r>
              <a:rPr lang="ru-RU" sz="1600" dirty="0"/>
              <a:t>Изменения вступают в силу с 17 октября 2020 г.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Приказ Минфина РФ от 6 декабря 2010 г. N </a:t>
            </a:r>
            <a:r>
              <a:rPr lang="ru-RU" sz="1600" b="1" dirty="0" smtClean="0"/>
              <a:t>162н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hlinkClick r:id="rId3" action="ppaction://hlinkfile"/>
              </a:rPr>
              <a:t>Приказ Минфина России от 28 октября 2020 г. N 246н</a:t>
            </a:r>
            <a:endParaRPr lang="ru-RU" sz="1600" dirty="0"/>
          </a:p>
          <a:p>
            <a:r>
              <a:rPr lang="ru-RU" sz="1600" dirty="0"/>
              <a:t>Изменения вступают в силу с 20 декабря 2020 г</a:t>
            </a:r>
            <a:r>
              <a:rPr lang="ru-RU" sz="1600" dirty="0" smtClean="0"/>
              <a:t>.</a:t>
            </a:r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45680" y="1734993"/>
            <a:ext cx="1023791" cy="803672"/>
            <a:chOff x="929599" y="2426499"/>
            <a:chExt cx="1023791" cy="803672"/>
          </a:xfrm>
        </p:grpSpPr>
        <p:grpSp>
          <p:nvGrpSpPr>
            <p:cNvPr id="13" name="Группа 1"/>
            <p:cNvGrpSpPr>
              <a:grpSpLocks/>
            </p:cNvGrpSpPr>
            <p:nvPr/>
          </p:nvGrpSpPr>
          <p:grpSpPr bwMode="auto">
            <a:xfrm>
              <a:off x="1189155" y="2426499"/>
              <a:ext cx="764235" cy="803672"/>
              <a:chOff x="598488" y="2555875"/>
              <a:chExt cx="1018980" cy="1071563"/>
            </a:xfrm>
          </p:grpSpPr>
          <p:pic>
            <p:nvPicPr>
              <p:cNvPr id="15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88" y="2555875"/>
                <a:ext cx="746125" cy="107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56" y="2900363"/>
                <a:ext cx="836612" cy="72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2558688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945519" y="3492952"/>
            <a:ext cx="1023791" cy="803672"/>
            <a:chOff x="929599" y="2426499"/>
            <a:chExt cx="1023791" cy="803672"/>
          </a:xfrm>
        </p:grpSpPr>
        <p:grpSp>
          <p:nvGrpSpPr>
            <p:cNvPr id="19" name="Группа 1"/>
            <p:cNvGrpSpPr>
              <a:grpSpLocks/>
            </p:cNvGrpSpPr>
            <p:nvPr/>
          </p:nvGrpSpPr>
          <p:grpSpPr bwMode="auto">
            <a:xfrm>
              <a:off x="1189155" y="2426499"/>
              <a:ext cx="764235" cy="803672"/>
              <a:chOff x="598488" y="2555875"/>
              <a:chExt cx="1018980" cy="1071563"/>
            </a:xfrm>
          </p:grpSpPr>
          <p:pic>
            <p:nvPicPr>
              <p:cNvPr id="23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88" y="2555875"/>
                <a:ext cx="746125" cy="107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Рисунок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56" y="2900363"/>
                <a:ext cx="836612" cy="72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2558688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00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Изменения в законодательстве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132510"/>
            <a:ext cx="682357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ПЛАН СЧЕТОВ</a:t>
            </a:r>
          </a:p>
          <a:p>
            <a:endParaRPr lang="ru-RU" sz="1600" b="1" dirty="0" smtClean="0"/>
          </a:p>
          <a:p>
            <a:r>
              <a:rPr lang="ru-RU" sz="1600" b="1" dirty="0"/>
              <a:t>Приказ Минфина РФ от </a:t>
            </a:r>
            <a:r>
              <a:rPr lang="ru-RU" sz="1600" b="1" dirty="0" smtClean="0"/>
              <a:t>16 </a:t>
            </a:r>
            <a:r>
              <a:rPr lang="ru-RU" sz="1600" b="1" dirty="0"/>
              <a:t>декабря 2010 г. N </a:t>
            </a:r>
            <a:r>
              <a:rPr lang="ru-RU" sz="1600" b="1" dirty="0" smtClean="0"/>
              <a:t>174н 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dirty="0" smtClean="0">
                <a:hlinkClick r:id="rId2"/>
              </a:rPr>
              <a:t>Приказ Минфина России от 30 октября 2020 г. N 253н</a:t>
            </a:r>
          </a:p>
          <a:p>
            <a:r>
              <a:rPr lang="ru-RU" sz="1600" dirty="0"/>
              <a:t>Изменения вступают в силу с </a:t>
            </a:r>
            <a:r>
              <a:rPr lang="ru-RU" sz="1600" dirty="0" smtClean="0"/>
              <a:t>21 </a:t>
            </a:r>
            <a:r>
              <a:rPr lang="ru-RU" sz="1600" dirty="0"/>
              <a:t>декабря 2020 г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Приказ Минфина РФ от </a:t>
            </a:r>
            <a:r>
              <a:rPr lang="ru-RU" sz="1600" b="1" dirty="0" smtClean="0"/>
              <a:t>23 декабря </a:t>
            </a:r>
            <a:r>
              <a:rPr lang="ru-RU" sz="1600" b="1" dirty="0"/>
              <a:t>2010 г. N </a:t>
            </a:r>
            <a:r>
              <a:rPr lang="ru-RU" sz="1600" b="1" dirty="0" smtClean="0"/>
              <a:t>183н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hlinkClick r:id="rId3" action="ppaction://hlinkfile"/>
              </a:rPr>
              <a:t>Приказ Минфина России от </a:t>
            </a:r>
            <a:r>
              <a:rPr lang="ru-RU" sz="1600" dirty="0" smtClean="0">
                <a:hlinkClick r:id="rId3" action="ppaction://hlinkfile"/>
              </a:rPr>
              <a:t>30 октября </a:t>
            </a:r>
            <a:r>
              <a:rPr lang="ru-RU" sz="1600" dirty="0">
                <a:hlinkClick r:id="rId3" action="ppaction://hlinkfile"/>
              </a:rPr>
              <a:t>2020 г. N </a:t>
            </a:r>
            <a:r>
              <a:rPr lang="ru-RU" sz="1600" dirty="0" smtClean="0">
                <a:hlinkClick r:id="rId3" action="ppaction://hlinkfile"/>
              </a:rPr>
              <a:t>256н</a:t>
            </a:r>
            <a:endParaRPr lang="ru-RU" sz="1600" dirty="0"/>
          </a:p>
          <a:p>
            <a:r>
              <a:rPr lang="ru-RU" sz="1600" dirty="0"/>
              <a:t>Изменения вступают в силу с 21 декабря 2020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45680" y="1734993"/>
            <a:ext cx="1023791" cy="803672"/>
            <a:chOff x="929599" y="2426499"/>
            <a:chExt cx="1023791" cy="803672"/>
          </a:xfrm>
        </p:grpSpPr>
        <p:grpSp>
          <p:nvGrpSpPr>
            <p:cNvPr id="13" name="Группа 1"/>
            <p:cNvGrpSpPr>
              <a:grpSpLocks/>
            </p:cNvGrpSpPr>
            <p:nvPr/>
          </p:nvGrpSpPr>
          <p:grpSpPr bwMode="auto">
            <a:xfrm>
              <a:off x="1189155" y="2426499"/>
              <a:ext cx="764235" cy="803672"/>
              <a:chOff x="598488" y="2555875"/>
              <a:chExt cx="1018980" cy="1071563"/>
            </a:xfrm>
          </p:grpSpPr>
          <p:pic>
            <p:nvPicPr>
              <p:cNvPr id="15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88" y="2555875"/>
                <a:ext cx="746125" cy="107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56" y="2900363"/>
                <a:ext cx="836612" cy="72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2558688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945519" y="3492952"/>
            <a:ext cx="1023791" cy="803672"/>
            <a:chOff x="929599" y="2426499"/>
            <a:chExt cx="1023791" cy="803672"/>
          </a:xfrm>
        </p:grpSpPr>
        <p:grpSp>
          <p:nvGrpSpPr>
            <p:cNvPr id="19" name="Группа 1"/>
            <p:cNvGrpSpPr>
              <a:grpSpLocks/>
            </p:cNvGrpSpPr>
            <p:nvPr/>
          </p:nvGrpSpPr>
          <p:grpSpPr bwMode="auto">
            <a:xfrm>
              <a:off x="1189155" y="2426499"/>
              <a:ext cx="764235" cy="803672"/>
              <a:chOff x="598488" y="2555875"/>
              <a:chExt cx="1018980" cy="1071563"/>
            </a:xfrm>
          </p:grpSpPr>
          <p:pic>
            <p:nvPicPr>
              <p:cNvPr id="23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88" y="2555875"/>
                <a:ext cx="746125" cy="107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Рисунок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56" y="2900363"/>
                <a:ext cx="836612" cy="72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2558688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40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Письмо </a:t>
            </a:r>
            <a:r>
              <a:rPr lang="ru-RU" dirty="0"/>
              <a:t>Минфина России</a:t>
            </a:r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897345" y="1705726"/>
            <a:ext cx="69600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Письмо Минфина России и Федерального казначейства от 23.03.2021 № 02-06-07/21091, № </a:t>
            </a:r>
            <a:r>
              <a:rPr lang="ru-RU" b="1" dirty="0" smtClean="0"/>
              <a:t>07-04-05/02-6050</a:t>
            </a:r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ru-RU" b="1" dirty="0"/>
              <a:t>О </a:t>
            </a:r>
            <a:r>
              <a:rPr lang="ru-RU" b="1" dirty="0" smtClean="0"/>
              <a:t>дополнительных критериях по раскрытию информации при составлении </a:t>
            </a:r>
            <a:r>
              <a:rPr lang="ru-RU" b="1" dirty="0"/>
              <a:t>и представлении </a:t>
            </a:r>
            <a:r>
              <a:rPr lang="ru-RU" b="1" dirty="0" smtClean="0"/>
              <a:t>в 2021 году месячной и квартальной бюджетной </a:t>
            </a:r>
            <a:r>
              <a:rPr lang="ru-RU" b="1" dirty="0"/>
              <a:t>отчетности, </a:t>
            </a:r>
            <a:r>
              <a:rPr lang="ru-RU" b="1" dirty="0" smtClean="0"/>
              <a:t>консолидированной </a:t>
            </a:r>
            <a:r>
              <a:rPr lang="ru-RU" b="1" dirty="0"/>
              <a:t>бухгалтерской отчетности государственных (</a:t>
            </a:r>
            <a:r>
              <a:rPr lang="ru-RU" b="1" dirty="0" smtClean="0"/>
              <a:t>муниципальных) бюджетных </a:t>
            </a:r>
            <a:r>
              <a:rPr lang="ru-RU" b="1" dirty="0"/>
              <a:t>и автономных учреждений главными администраторами средств федерального бюджета </a:t>
            </a:r>
            <a:r>
              <a:rPr lang="ru-RU" b="1" dirty="0" smtClean="0"/>
              <a:t>и сроках представления такой отчетности»</a:t>
            </a:r>
            <a:endParaRPr lang="ru-RU" b="1" dirty="0"/>
          </a:p>
          <a:p>
            <a:endParaRPr lang="ru-RU" sz="16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Дата публикации: </a:t>
            </a:r>
            <a:r>
              <a:rPr lang="ru-RU" sz="1600" dirty="0" smtClean="0"/>
              <a:t>23.03.2021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://roskazna.gov.ru/upload/iblock/0bf/Sovmestnoe-pismo-Minfina-Rossii-i-Federalnogo-kaznacheystva-ot-23.03.2021-_-02_06_07_21091_-</a:t>
            </a:r>
            <a:r>
              <a:rPr lang="en-US" sz="1600" dirty="0" smtClean="0">
                <a:hlinkClick r:id="rId2"/>
              </a:rPr>
              <a:t>07_04_05_02_6050.pdf</a:t>
            </a:r>
            <a:endParaRPr lang="ru-RU" sz="1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97583" y="2923616"/>
            <a:ext cx="909400" cy="910305"/>
            <a:chOff x="929599" y="3769792"/>
            <a:chExt cx="909400" cy="910305"/>
          </a:xfrm>
        </p:grpSpPr>
        <p:pic>
          <p:nvPicPr>
            <p:cNvPr id="20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57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Изменения </a:t>
            </a:r>
            <a:r>
              <a:rPr lang="ru-RU" altLang="ru-RU" dirty="0"/>
              <a:t>в </a:t>
            </a:r>
            <a:r>
              <a:rPr lang="ru-RU" altLang="ru-RU" dirty="0" smtClean="0"/>
              <a:t>форматах передачи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970204" y="1124723"/>
            <a:ext cx="6723419" cy="61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Требования к форматам и способам передачи в электронном виде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бюджетной отчетности главных распорядителей средств федерального бюджета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, представляемой в федеральное казначейство . Версия 10.0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Требования к форматам и способам передачи в электронном виде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бухгалтерской отчетности государственных (муниципальных) бюджетных и автономных учреждений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, передаваемой в федеральное казначейство. Версия 12.0</a:t>
            </a: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Требования к форматам и способам передачи в электронном виде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отчетности об исполнении консолидированного бюджета субъекта российской федерации и ТГВФ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, представляемых в федеральное казначейство.  Версия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9.0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На ознакомление и принятие замечаний от 9 декабря 2020 года</a:t>
            </a:r>
            <a:endParaRPr lang="ru-RU" sz="1500" b="1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Информация официального сайта Федерального казначейства: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</a:t>
            </a: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Segoe UI" pitchFamily="34" charset="0"/>
                <a:cs typeface="Segoe UI" pitchFamily="34" charset="0"/>
              </a:rPr>
              <a:t>https</a:t>
            </a:r>
            <a:r>
              <a:rPr lang="en-US" sz="1500" b="1" dirty="0">
                <a:latin typeface="Segoe UI" pitchFamily="34" charset="0"/>
                <a:cs typeface="Segoe UI" pitchFamily="34" charset="0"/>
              </a:rPr>
              <a:t>://roskazna.gov.ru/gis/dokumenty/</a:t>
            </a: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  </a:t>
            </a: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34063" y="2923616"/>
            <a:ext cx="909400" cy="910305"/>
            <a:chOff x="929599" y="3769792"/>
            <a:chExt cx="909400" cy="910305"/>
          </a:xfrm>
        </p:grpSpPr>
        <p:pic>
          <p:nvPicPr>
            <p:cNvPr id="20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52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" descr="D:\Презентации\Бурмисова Оля ОМ\годовой отчет за 2017\материалы\карт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3" y="2226773"/>
            <a:ext cx="71580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149931" cy="1887639"/>
          </a:xfrm>
          <a:prstGeom prst="rect">
            <a:avLst/>
          </a:prstGeom>
        </p:spPr>
      </p:pic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3233347" y="314391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tx2"/>
                </a:solidFill>
              </a:rPr>
              <a:t>С </a:t>
            </a:r>
            <a:r>
              <a:rPr lang="ru-RU" b="1" dirty="0" smtClean="0">
                <a:solidFill>
                  <a:schemeClr val="tx2"/>
                </a:solidFill>
              </a:rPr>
              <a:t>23 </a:t>
            </a:r>
            <a:r>
              <a:rPr lang="ru-RU" b="1" dirty="0">
                <a:solidFill>
                  <a:schemeClr val="tx2"/>
                </a:solidFill>
              </a:rPr>
              <a:t>по </a:t>
            </a:r>
            <a:r>
              <a:rPr lang="ru-RU" b="1" dirty="0" smtClean="0">
                <a:solidFill>
                  <a:schemeClr val="tx2"/>
                </a:solidFill>
              </a:rPr>
              <a:t>29 </a:t>
            </a:r>
            <a:r>
              <a:rPr lang="ru-RU" b="1">
                <a:solidFill>
                  <a:schemeClr val="tx2"/>
                </a:solidFill>
              </a:rPr>
              <a:t>марта </a:t>
            </a:r>
            <a:r>
              <a:rPr lang="ru-RU" b="1" smtClean="0">
                <a:solidFill>
                  <a:schemeClr val="tx2"/>
                </a:solidFill>
              </a:rPr>
              <a:t>2020 </a:t>
            </a:r>
            <a:r>
              <a:rPr lang="ru-RU" b="1" dirty="0">
                <a:solidFill>
                  <a:schemeClr val="tx2"/>
                </a:solidFill>
              </a:rPr>
              <a:t>года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9 </a:t>
            </a:r>
            <a:r>
              <a:rPr lang="ru-RU" dirty="0">
                <a:solidFill>
                  <a:schemeClr val="tx1"/>
                </a:solidFill>
              </a:rPr>
              <a:t>регионов</a:t>
            </a: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3219991" y="2620719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tx2"/>
                </a:solidFill>
              </a:rPr>
              <a:t>С </a:t>
            </a:r>
            <a:r>
              <a:rPr lang="en-US" b="1" dirty="0" smtClean="0">
                <a:solidFill>
                  <a:schemeClr val="tx2"/>
                </a:solidFill>
              </a:rPr>
              <a:t>1</a:t>
            </a:r>
            <a:r>
              <a:rPr lang="ru-RU" b="1" dirty="0" smtClean="0">
                <a:solidFill>
                  <a:schemeClr val="tx2"/>
                </a:solidFill>
              </a:rPr>
              <a:t>6 </a:t>
            </a:r>
            <a:r>
              <a:rPr lang="ru-RU" b="1" dirty="0">
                <a:solidFill>
                  <a:schemeClr val="tx2"/>
                </a:solidFill>
              </a:rPr>
              <a:t>по </a:t>
            </a:r>
            <a:r>
              <a:rPr lang="ru-RU" b="1" dirty="0" smtClean="0">
                <a:solidFill>
                  <a:schemeClr val="tx2"/>
                </a:solidFill>
              </a:rPr>
              <a:t>22 </a:t>
            </a:r>
            <a:r>
              <a:rPr lang="ru-RU" b="1" dirty="0">
                <a:solidFill>
                  <a:schemeClr val="tx2"/>
                </a:solidFill>
              </a:rPr>
              <a:t>марта </a:t>
            </a:r>
            <a:r>
              <a:rPr lang="ru-RU" b="1" dirty="0" smtClean="0">
                <a:solidFill>
                  <a:schemeClr val="tx2"/>
                </a:solidFill>
              </a:rPr>
              <a:t>2020 </a:t>
            </a:r>
            <a:r>
              <a:rPr lang="ru-RU" b="1" dirty="0">
                <a:solidFill>
                  <a:schemeClr val="tx2"/>
                </a:solidFill>
              </a:rPr>
              <a:t>года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/>
              <a:t>15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регионов</a:t>
            </a:r>
          </a:p>
        </p:txBody>
      </p:sp>
      <p:sp>
        <p:nvSpPr>
          <p:cNvPr id="74" name="TextBox 1"/>
          <p:cNvSpPr txBox="1">
            <a:spLocks noChangeArrowheads="1"/>
          </p:cNvSpPr>
          <p:nvPr/>
        </p:nvSpPr>
        <p:spPr bwMode="auto">
          <a:xfrm>
            <a:off x="3203848" y="2097528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tx2"/>
                </a:solidFill>
              </a:rPr>
              <a:t>С </a:t>
            </a:r>
            <a:r>
              <a:rPr lang="ru-RU" b="1" dirty="0" smtClean="0">
                <a:solidFill>
                  <a:schemeClr val="tx2"/>
                </a:solidFill>
              </a:rPr>
              <a:t>9 </a:t>
            </a:r>
            <a:r>
              <a:rPr lang="ru-RU" b="1" dirty="0">
                <a:solidFill>
                  <a:schemeClr val="tx2"/>
                </a:solidFill>
              </a:rPr>
              <a:t>по </a:t>
            </a:r>
            <a:r>
              <a:rPr lang="ru-RU" b="1" dirty="0" smtClean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5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марта </a:t>
            </a:r>
            <a:r>
              <a:rPr lang="ru-RU" b="1" dirty="0" smtClean="0">
                <a:solidFill>
                  <a:schemeClr val="tx2"/>
                </a:solidFill>
              </a:rPr>
              <a:t>20</a:t>
            </a:r>
            <a:r>
              <a:rPr lang="en-US" b="1" dirty="0" smtClean="0">
                <a:solidFill>
                  <a:schemeClr val="tx2"/>
                </a:solidFill>
              </a:rPr>
              <a:t>20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года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- 26 </a:t>
            </a:r>
            <a:r>
              <a:rPr lang="ru-RU" dirty="0" smtClean="0">
                <a:solidFill>
                  <a:schemeClr val="tx1"/>
                </a:solidFill>
              </a:rPr>
              <a:t>регионов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TextBox 1"/>
          <p:cNvSpPr txBox="1">
            <a:spLocks noChangeArrowheads="1"/>
          </p:cNvSpPr>
          <p:nvPr/>
        </p:nvSpPr>
        <p:spPr bwMode="auto">
          <a:xfrm>
            <a:off x="1771916" y="4499235"/>
            <a:ext cx="3762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Часто задаваемые вопросы</a:t>
            </a:r>
            <a:endParaRPr lang="ru-RU" b="1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0" name="TextBox 1"/>
          <p:cNvSpPr txBox="1">
            <a:spLocks noChangeArrowheads="1"/>
          </p:cNvSpPr>
          <p:nvPr/>
        </p:nvSpPr>
        <p:spPr bwMode="auto">
          <a:xfrm>
            <a:off x="5940152" y="4291464"/>
            <a:ext cx="151216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Ф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chemeClr val="tx2"/>
                </a:solidFill>
              </a:rPr>
              <a:t>0503125</a:t>
            </a: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Ф. 0503110</a:t>
            </a: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Ф. 0503373</a:t>
            </a: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tx2"/>
                </a:solidFill>
              </a:rPr>
              <a:t>Ф. </a:t>
            </a:r>
            <a:r>
              <a:rPr lang="ru-RU" b="1" dirty="0" smtClean="0">
                <a:solidFill>
                  <a:schemeClr val="tx2"/>
                </a:solidFill>
              </a:rPr>
              <a:t>0503725</a:t>
            </a: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Ф. 0503790</a:t>
            </a:r>
            <a:endParaRPr lang="ru-RU" b="1" dirty="0">
              <a:solidFill>
                <a:schemeClr val="tx2"/>
              </a:solidFill>
            </a:endParaRP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460613" y="4306728"/>
            <a:ext cx="1109265" cy="1057836"/>
            <a:chOff x="2588169" y="2529482"/>
            <a:chExt cx="1576387" cy="1574800"/>
          </a:xfrm>
        </p:grpSpPr>
        <p:grpSp>
          <p:nvGrpSpPr>
            <p:cNvPr id="93" name="Группа 202"/>
            <p:cNvGrpSpPr>
              <a:grpSpLocks/>
            </p:cNvGrpSpPr>
            <p:nvPr/>
          </p:nvGrpSpPr>
          <p:grpSpPr bwMode="auto">
            <a:xfrm>
              <a:off x="2588169" y="2529482"/>
              <a:ext cx="1576387" cy="1574800"/>
              <a:chOff x="1433762" y="1346567"/>
              <a:chExt cx="1576033" cy="1576033"/>
            </a:xfrm>
          </p:grpSpPr>
          <p:grpSp>
            <p:nvGrpSpPr>
              <p:cNvPr id="95" name="Группа 203"/>
              <p:cNvGrpSpPr>
                <a:grpSpLocks/>
              </p:cNvGrpSpPr>
              <p:nvPr/>
            </p:nvGrpSpPr>
            <p:grpSpPr bwMode="auto">
              <a:xfrm rot="-3338417">
                <a:off x="1433762" y="1346567"/>
                <a:ext cx="1576033" cy="1576033"/>
                <a:chOff x="3912142" y="616524"/>
                <a:chExt cx="2184400" cy="2184400"/>
              </a:xfrm>
            </p:grpSpPr>
            <p:sp>
              <p:nvSpPr>
                <p:cNvPr id="97" name="Овал 96"/>
                <p:cNvSpPr/>
                <p:nvPr/>
              </p:nvSpPr>
              <p:spPr>
                <a:xfrm>
                  <a:off x="3912142" y="616524"/>
                  <a:ext cx="2184400" cy="21844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4191940" y="895947"/>
                  <a:ext cx="1625088" cy="1625653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266700" dist="241300" dir="2700000" algn="tl" rotWithShape="0">
                    <a:prstClr val="black">
                      <a:alpha val="4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96" name="Овал 95"/>
              <p:cNvSpPr/>
              <p:nvPr/>
            </p:nvSpPr>
            <p:spPr>
              <a:xfrm>
                <a:off x="1684926" y="1612998"/>
                <a:ext cx="1073701" cy="105989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innerShdw blurRad="215900" dist="127000" dir="2700000">
                  <a:schemeClr val="tx1">
                    <a:lumMod val="75000"/>
                    <a:lumOff val="25000"/>
                    <a:alpha val="62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pic>
          <p:nvPicPr>
            <p:cNvPr id="94" name="Рисунок 21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994" y="2861271"/>
              <a:ext cx="830262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93463" y="225816"/>
            <a:ext cx="8599712" cy="1008112"/>
          </a:xfrm>
        </p:spPr>
        <p:txBody>
          <a:bodyPr/>
          <a:lstStyle/>
          <a:p>
            <a:r>
              <a:rPr lang="ru-RU" altLang="ru-RU" dirty="0" smtClean="0"/>
              <a:t>Представление </a:t>
            </a:r>
            <a:r>
              <a:rPr lang="ru-RU" altLang="ru-RU" dirty="0"/>
              <a:t>отчетности за </a:t>
            </a:r>
            <a:r>
              <a:rPr lang="ru-RU" altLang="ru-RU" dirty="0" smtClean="0"/>
              <a:t>2020год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Изменения </a:t>
            </a:r>
            <a:r>
              <a:rPr lang="ru-RU" altLang="ru-RU" dirty="0"/>
              <a:t>в контрольных </a:t>
            </a:r>
            <a:r>
              <a:rPr lang="ru-RU" altLang="ru-RU" dirty="0" smtClean="0"/>
              <a:t>соотношениях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970205" y="988243"/>
            <a:ext cx="61014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Альбом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КС ФО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31 декабря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 2020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(Обновлены на сайте ФК 01.03.2021)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Segoe UI" pitchFamily="34" charset="0"/>
                <a:cs typeface="Segoe UI" pitchFamily="34" charset="0"/>
              </a:rPr>
              <a:t>Альбом КС ГВБФ 31 декабря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2020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Обновлены на сайте ФК 01.03.2021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Segoe UI" pitchFamily="34" charset="0"/>
                <a:cs typeface="Segoe UI" pitchFamily="34" charset="0"/>
              </a:rPr>
              <a:t>Альбом КС АУБУ 31 декабря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2020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Обновлены на сайте ФК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08.02.2021)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Segoe UI" pitchFamily="34" charset="0"/>
                <a:cs typeface="Segoe UI" pitchFamily="34" charset="0"/>
              </a:rPr>
              <a:t>Альбом КС ФБ 31 декабря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2020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Обновлены на сайте ФК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11.02.2021)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latin typeface="Segoe UI" pitchFamily="34" charset="0"/>
                <a:cs typeface="Segoe UI" pitchFamily="34" charset="0"/>
              </a:rPr>
              <a:t>Информация официального сайта Федерального казначейства: </a:t>
            </a: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 -</a:t>
            </a:r>
            <a:r>
              <a:rPr lang="en-US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и отчетность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https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://roskazna.gov.ru/dokumenty/byudzhetnyy-uchet-i-otchetnost/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  </a:t>
            </a: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34063" y="2609712"/>
            <a:ext cx="909400" cy="910305"/>
            <a:chOff x="929599" y="3769792"/>
            <a:chExt cx="909400" cy="910305"/>
          </a:xfrm>
        </p:grpSpPr>
        <p:pic>
          <p:nvPicPr>
            <p:cNvPr id="20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1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Изменение таблиц </a:t>
            </a:r>
            <a:r>
              <a:rPr lang="ru-RU" altLang="ru-RU" dirty="0" smtClean="0"/>
              <a:t>соответствия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423745"/>
            <a:ext cx="6343298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r>
              <a:rPr lang="ru-RU" sz="1600" b="1" dirty="0"/>
              <a:t>Таблица соответствия видов расходов классификации расходов бюджетов и статей (подстатей) классификации операций сектора государственного управления, применяемая в 2021 </a:t>
            </a:r>
            <a:r>
              <a:rPr lang="ru-RU" sz="1600" b="1" dirty="0" smtClean="0"/>
              <a:t>году </a:t>
            </a:r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(ред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 от </a:t>
            </a:r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09.03.2021)</a:t>
            </a:r>
            <a:endParaRPr lang="ru-RU" sz="15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расположена на сайте Минфина в разделе 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Минфин\Бюджет\Бюджетная классификация\Методический кабинет</a:t>
            </a:r>
          </a:p>
          <a:p>
            <a:endParaRPr lang="ru-RU" sz="1600" b="1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b="1" dirty="0"/>
              <a:t>Таблица соответствия разделов (подразделов) и видов расходов классификации расходов бюджетов, применяемых при составлении и исполнении бюджетов субъектов Российской Федерации, начиная с бюджетов на 2021 год и на плановый период 2022 и 2023 годов</a:t>
            </a:r>
          </a:p>
          <a:p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(ред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от 18.02.2021)</a:t>
            </a:r>
            <a:endParaRPr lang="ru-RU" sz="15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расположена на сайте Минфина в разделе 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Минфин\Бюджет\Бюджетная классификация\Методический кабинет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29599" y="4070048"/>
            <a:ext cx="909400" cy="910305"/>
            <a:chOff x="929599" y="3769792"/>
            <a:chExt cx="909400" cy="910305"/>
          </a:xfrm>
        </p:grpSpPr>
        <p:pic>
          <p:nvPicPr>
            <p:cNvPr id="21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929599" y="1736719"/>
            <a:ext cx="909400" cy="910305"/>
            <a:chOff x="929599" y="3769792"/>
            <a:chExt cx="909400" cy="910305"/>
          </a:xfrm>
        </p:grpSpPr>
        <p:pic>
          <p:nvPicPr>
            <p:cNvPr id="14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Применение </a:t>
            </a:r>
            <a:r>
              <a:rPr lang="ru-RU" altLang="ru-RU" dirty="0"/>
              <a:t>таблиц </a:t>
            </a:r>
            <a:r>
              <a:rPr lang="ru-RU" altLang="ru-RU" dirty="0" smtClean="0"/>
              <a:t>соответствия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4" y="1423745"/>
            <a:ext cx="6673447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КВР + КОСГУ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(0503123/0503323, 0503723, </a:t>
            </a:r>
            <a:b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формы с детализированным КБК) </a:t>
            </a:r>
            <a:endPara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РЗПР + ВР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(0503127, 0503128, 0503123, 0503723 и пр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  <a:p>
            <a:endParaRPr lang="ru-RU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Таблица соответствия кодов аналитических счетов </a:t>
            </a:r>
            <a:endParaRPr lang="ru-RU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бюджетного </a:t>
            </a:r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учета и видов расходов (аналитических кодов видов поступлений и выбытий)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(0503169, 0503769) </a:t>
            </a:r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80" y="3906754"/>
            <a:ext cx="659953" cy="6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80" y="2795151"/>
            <a:ext cx="659953" cy="6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81" y="1662384"/>
            <a:ext cx="659953" cy="6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9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Перечень видов </a:t>
            </a:r>
            <a:r>
              <a:rPr lang="ru-RU" dirty="0" smtClean="0"/>
              <a:t>расходов для АУ БУ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423745"/>
            <a:ext cx="6343298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r>
              <a:rPr lang="ru-RU" sz="1600" b="1" dirty="0"/>
              <a:t>Перечень видов расходов, в том числе применяемых бюджетными и автономными учреждениями согласно Порядку формирования и применения кодов бюджетной классификации Российской Федерации, их структуре и принципам назначения, утвержденным приказом Министерства финансов Российской Федерации от 6 июня 2019 г. № </a:t>
            </a:r>
            <a:r>
              <a:rPr lang="ru-RU" sz="1600" b="1" dirty="0" smtClean="0"/>
              <a:t>85н</a:t>
            </a:r>
          </a:p>
          <a:p>
            <a:r>
              <a:rPr lang="ru-RU" sz="1600" dirty="0"/>
              <a:t>Дата публикации: </a:t>
            </a:r>
            <a:r>
              <a:rPr lang="ru-RU" sz="1600" dirty="0" smtClean="0"/>
              <a:t>20.02.2021</a:t>
            </a: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расположена на сайте Минфина в разделе 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Минфин\Бюджет\Бюджетная классификация\Методический кабинет</a:t>
            </a:r>
          </a:p>
          <a:p>
            <a:endParaRPr lang="ru-RU" sz="1600" b="1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29599" y="1736719"/>
            <a:ext cx="909400" cy="910305"/>
            <a:chOff x="929599" y="3769792"/>
            <a:chExt cx="909400" cy="910305"/>
          </a:xfrm>
        </p:grpSpPr>
        <p:pic>
          <p:nvPicPr>
            <p:cNvPr id="14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80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Перечень видов </a:t>
            </a:r>
            <a:r>
              <a:rPr lang="ru-RU" dirty="0" smtClean="0"/>
              <a:t>расходов для АУ БУ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6"/>
          <a:stretch/>
        </p:blipFill>
        <p:spPr bwMode="auto">
          <a:xfrm>
            <a:off x="218364" y="1514904"/>
            <a:ext cx="8675877" cy="454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4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местных бюджетов (приказ 131-ФЗ)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423745"/>
            <a:ext cx="634329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Письмо Минфина России от 12.03.2021 № 06-04-20/01/17377 «Порядок проведения мониторинга местных бюджетов и межбюджетных отношений в субъектах российской Федерации на региональном и муниципальном уровнях</a:t>
            </a:r>
            <a:r>
              <a:rPr lang="ru-RU" sz="1600" b="1" dirty="0" smtClean="0"/>
              <a:t>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Дата </a:t>
            </a:r>
            <a:r>
              <a:rPr lang="ru-RU" sz="1600" dirty="0"/>
              <a:t>публикации: </a:t>
            </a:r>
            <a:r>
              <a:rPr lang="ru-RU" sz="1600" dirty="0" smtClean="0"/>
              <a:t>12.03.2021</a:t>
            </a: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расположена на сайте Минфина в разделе </a:t>
            </a:r>
            <a:endParaRPr lang="ru-RU" sz="15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Минфин России / Деятельность / Финансовые взаимоотношения с регионами и муниципальными образованиями / Мониторинг субъектов Российской Федерации и муниципальных образований / Мониторинг местных бюджетов / Порядок проведения мониторинга местных бюджетов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929599" y="1572943"/>
            <a:ext cx="909400" cy="910305"/>
            <a:chOff x="929599" y="3769792"/>
            <a:chExt cx="909400" cy="910305"/>
          </a:xfrm>
        </p:grpSpPr>
        <p:pic>
          <p:nvPicPr>
            <p:cNvPr id="14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09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205568" y="200626"/>
            <a:ext cx="8583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Подготовка к отчетности за 1 </a:t>
            </a:r>
            <a:r>
              <a:rPr lang="ru-RU" altLang="ru-RU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квартал 2021 г</a:t>
            </a:r>
            <a:r>
              <a:rPr lang="ru-RU" altLang="ru-RU" sz="32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altLang="ru-RU" sz="32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1106" y="2093689"/>
            <a:ext cx="6866816" cy="972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71"/>
          <p:cNvSpPr>
            <a:spLocks noChangeArrowheads="1"/>
          </p:cNvSpPr>
          <p:nvPr/>
        </p:nvSpPr>
        <p:spPr bwMode="auto">
          <a:xfrm>
            <a:off x="1475656" y="1398185"/>
            <a:ext cx="6235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Уточнение поступлений и выбытий по кодам бюджетной классификации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259632" y="2379721"/>
            <a:ext cx="68668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Необходимость проведения работы по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уточнению кодов бюджетной классификации</a:t>
            </a:r>
            <a:r>
              <a:rPr lang="ru-RU" alt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Исключение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отражения 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показателей по межбюджетным трансфертам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по некорректным кодам 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бюджетной классификации и невыясненным поступлениям</a:t>
            </a:r>
            <a:r>
              <a:rPr lang="ru-RU" altLang="ru-RU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;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3" y="2406239"/>
            <a:ext cx="647430" cy="647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2" y="3501008"/>
            <a:ext cx="672586" cy="6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180975">
              <a:defRPr/>
            </a:pPr>
            <a:r>
              <a:rPr lang="ru-RU" altLang="ru-RU" dirty="0"/>
              <a:t>Сроки представления отчетности </a:t>
            </a:r>
            <a:br>
              <a:rPr lang="ru-RU" altLang="ru-RU" dirty="0"/>
            </a:br>
            <a:r>
              <a:rPr lang="ru-RU" altLang="ru-RU" dirty="0"/>
              <a:t>за </a:t>
            </a:r>
            <a:r>
              <a:rPr lang="ru-RU" altLang="ru-RU" dirty="0" smtClean="0"/>
              <a:t>1 квартал 20</a:t>
            </a:r>
            <a:r>
              <a:rPr lang="en-US" altLang="ru-RU" dirty="0" smtClean="0"/>
              <a:t>2</a:t>
            </a:r>
            <a:r>
              <a:rPr lang="ru-RU" altLang="ru-RU" dirty="0" smtClean="0"/>
              <a:t>1 года</a:t>
            </a:r>
            <a:endParaRPr lang="ru-RU" dirty="0"/>
          </a:p>
        </p:txBody>
      </p:sp>
      <p:pic>
        <p:nvPicPr>
          <p:cNvPr id="4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27326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2923352" y="1985179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П.298 Инструкции 191н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1824" y="509041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Каждым субъектом РФ утверждаются свои сроки представления отчетности для ГРБС и ФО муниципальных образований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6048" y="4725144"/>
            <a:ext cx="7344816" cy="1653862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915815" y="2553372"/>
            <a:ext cx="6228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представление квартальной отчетности – не позднее 30 календарного дня месяца, следующего за отчетным кварталом</a:t>
            </a:r>
          </a:p>
        </p:txBody>
      </p:sp>
    </p:spTree>
    <p:extLst>
      <p:ext uri="{BB962C8B-B14F-4D97-AF65-F5344CB8AC3E}">
        <p14:creationId xmlns:p14="http://schemas.microsoft.com/office/powerpoint/2010/main" val="19882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180975">
              <a:defRPr/>
            </a:pPr>
            <a:r>
              <a:rPr lang="ru-RU" altLang="ru-RU" sz="3200" dirty="0"/>
              <a:t>Сроки представления отчетности </a:t>
            </a:r>
            <a:br>
              <a:rPr lang="ru-RU" altLang="ru-RU" sz="3200" dirty="0"/>
            </a:br>
            <a:r>
              <a:rPr lang="ru-RU" altLang="ru-RU" sz="3200" dirty="0"/>
              <a:t>за 1 квартал 20</a:t>
            </a:r>
            <a:r>
              <a:rPr lang="en-US" altLang="ru-RU" sz="3200" dirty="0"/>
              <a:t>2</a:t>
            </a:r>
            <a:r>
              <a:rPr lang="ru-RU" altLang="ru-RU" sz="3200" dirty="0"/>
              <a:t>1 года</a:t>
            </a:r>
            <a:r>
              <a:rPr lang="ru-RU" altLang="ru-RU" sz="3000" dirty="0" smtClean="0"/>
              <a:t>. </a:t>
            </a:r>
            <a:r>
              <a:rPr lang="ru-RU" altLang="ru-RU" sz="3000" dirty="0"/>
              <a:t>Формы по </a:t>
            </a:r>
            <a:r>
              <a:rPr lang="ru-RU" altLang="ru-RU" sz="3000" dirty="0" smtClean="0"/>
              <a:t>нацпроектам</a:t>
            </a:r>
            <a:endParaRPr lang="ru-RU" sz="3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8" y="2639527"/>
            <a:ext cx="1053036" cy="1241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63757" y="511199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0503117-НП – до 5-го рабочего дня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0503128-НП – до 28-го числа месяца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23"/>
          <p:cNvGrpSpPr>
            <a:grpSpLocks/>
          </p:cNvGrpSpPr>
          <p:nvPr/>
        </p:nvGrpSpPr>
        <p:grpSpPr bwMode="auto">
          <a:xfrm>
            <a:off x="2345200" y="4653136"/>
            <a:ext cx="1772144" cy="1708504"/>
            <a:chOff x="-18046" y="1308232"/>
            <a:chExt cx="2895570" cy="3162169"/>
          </a:xfrm>
        </p:grpSpPr>
        <p:pic>
          <p:nvPicPr>
            <p:cNvPr id="13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9"/>
            <a:stretch>
              <a:fillRect/>
            </a:stretch>
          </p:blipFill>
          <p:spPr bwMode="auto">
            <a:xfrm>
              <a:off x="-18046" y="1308232"/>
              <a:ext cx="2895570" cy="316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2310263" y="2785604"/>
              <a:ext cx="251880" cy="239174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658337" y="4104233"/>
              <a:ext cx="251880" cy="209541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39195" y="3854476"/>
              <a:ext cx="251881" cy="249756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9104" y="2982446"/>
              <a:ext cx="251881" cy="251872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40703" y="2366521"/>
              <a:ext cx="251881" cy="249756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rot="20737927">
              <a:off x="324852" y="2180262"/>
              <a:ext cx="270930" cy="203192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946926" y="1236399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П.298 Инструкции 191н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209" y="1739344"/>
            <a:ext cx="62281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Годовая отчетность об исполнении консолидированного бюджета субъекта Российской Федерации и бюджета </a:t>
            </a:r>
            <a:r>
              <a:rPr lang="ru-RU" dirty="0" smtClean="0"/>
              <a:t>ТГВФ</a:t>
            </a:r>
          </a:p>
          <a:p>
            <a:r>
              <a:rPr lang="ru-RU" dirty="0"/>
              <a:t>месячной и квартальной отчетности в части Отчета (</a:t>
            </a:r>
            <a:r>
              <a:rPr lang="ru-RU" dirty="0">
                <a:hlinkClick r:id=""/>
              </a:rPr>
              <a:t>ф. 0503117-НП) - не позднее 5 рабочего дня месяца, следующего за отчетным периодом;</a:t>
            </a:r>
          </a:p>
          <a:p>
            <a:r>
              <a:rPr lang="ru-RU" dirty="0"/>
              <a:t>месячной отчетности и квартальной отчетности в части Отчета (</a:t>
            </a:r>
            <a:r>
              <a:rPr lang="ru-RU" dirty="0">
                <a:hlinkClick r:id=""/>
              </a:rPr>
              <a:t>ф. 0503128-НП) - не позднее 28 календарного дня месяца, следующего за отчетным периодом;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225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000" dirty="0" smtClean="0"/>
              <a:t>Формирование отчетности за </a:t>
            </a:r>
            <a:r>
              <a:rPr lang="ru-RU" altLang="ru-RU" sz="3000" dirty="0"/>
              <a:t>1 квартал 20</a:t>
            </a:r>
            <a:r>
              <a:rPr lang="en-US" altLang="ru-RU" sz="3000" dirty="0"/>
              <a:t>2</a:t>
            </a:r>
            <a:r>
              <a:rPr lang="ru-RU" altLang="ru-RU" sz="3000" dirty="0"/>
              <a:t>1 года</a:t>
            </a:r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778475" y="5062825"/>
            <a:ext cx="82261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/>
                </a:solidFill>
              </a:rPr>
              <a:t>0503191</a:t>
            </a:r>
            <a:r>
              <a:rPr lang="ru-RU" sz="1500" dirty="0"/>
              <a:t> Расшифровка  дебиторской задолженности по расчетам по выданным </a:t>
            </a:r>
            <a:r>
              <a:rPr lang="ru-RU" sz="1500" dirty="0" smtClean="0"/>
              <a:t>авансам</a:t>
            </a:r>
          </a:p>
          <a:p>
            <a:endParaRPr lang="ru-RU" sz="1500" dirty="0" smtClean="0"/>
          </a:p>
          <a:p>
            <a:r>
              <a:rPr lang="ru-RU" sz="1500" b="1" dirty="0" smtClean="0">
                <a:solidFill>
                  <a:schemeClr val="tx2"/>
                </a:solidFill>
              </a:rPr>
              <a:t>0503192 </a:t>
            </a:r>
            <a:r>
              <a:rPr lang="ru-RU" sz="1500" dirty="0"/>
              <a:t>Расшифровка дебиторской задолженности по контрактным обязательствам</a:t>
            </a:r>
            <a:endParaRPr lang="ru-RU" sz="1500" dirty="0" smtClean="0"/>
          </a:p>
          <a:p>
            <a:endParaRPr lang="ru-RU" sz="1500" dirty="0"/>
          </a:p>
          <a:p>
            <a:r>
              <a:rPr lang="ru-RU" sz="1500" b="1" dirty="0" smtClean="0">
                <a:solidFill>
                  <a:schemeClr val="tx2"/>
                </a:solidFill>
              </a:rPr>
              <a:t>0503193 </a:t>
            </a:r>
            <a:r>
              <a:rPr lang="ru-RU" sz="1500" dirty="0"/>
              <a:t>Расшифровка дебиторской задолженности по субсидиям </a:t>
            </a:r>
            <a:r>
              <a:rPr lang="ru-RU" sz="1500" dirty="0" smtClean="0"/>
              <a:t>организациям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2004" y="1124744"/>
            <a:ext cx="8050802" cy="17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Приказ Минфина России </a:t>
            </a:r>
            <a:r>
              <a:rPr lang="ru-RU" b="1" dirty="0" smtClean="0"/>
              <a:t>от </a:t>
            </a:r>
            <a:r>
              <a:rPr lang="ru-RU" b="1" dirty="0"/>
              <a:t>1 марта 2016 г. № </a:t>
            </a:r>
            <a:r>
              <a:rPr lang="ru-RU" b="1" dirty="0" smtClean="0"/>
              <a:t>15н «</a:t>
            </a:r>
            <a:r>
              <a:rPr lang="ru-RU" b="1" dirty="0"/>
              <a:t>Об утверждении дополнительных форм годовой и квартальной бюджетной отчетности об исполнении федерального бюджета и Инструкции о порядке их составления и представления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8475" y="2983808"/>
            <a:ext cx="7753965" cy="17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и представление </a:t>
            </a:r>
            <a:r>
              <a:rPr lang="ru-RU" dirty="0" smtClean="0"/>
              <a:t>согласно пункту </a:t>
            </a:r>
            <a:r>
              <a:rPr lang="ru-RU" dirty="0"/>
              <a:t>3 Инструкции № 15н осуществляется только отдельными главными администраторами средств федерального бюджета по перечню согласно Приложению № 2 к письму об особенностях</a:t>
            </a:r>
          </a:p>
        </p:txBody>
      </p:sp>
      <p:pic>
        <p:nvPicPr>
          <p:cNvPr id="14" name="Picture 3" descr="Новый рисунок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9" y="5106218"/>
            <a:ext cx="270605" cy="26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Новый рисунок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270605" cy="26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Новый рисунок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288"/>
            <a:ext cx="270605" cy="26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6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4">
            <a:extLst>
              <a:ext uri="{FF2B5EF4-FFF2-40B4-BE49-F238E27FC236}">
                <a16:creationId xmlns:a16="http://schemas.microsoft.com/office/drawing/2014/main" xmlns="" id="{9C56EBE6-090E-4A3A-96AA-BE410A851B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3126" y="6408000"/>
            <a:ext cx="360000" cy="360000"/>
          </a:xfrm>
          <a:prstGeom prst="rect">
            <a:avLst/>
          </a:prstGeom>
        </p:spPr>
        <p:txBody>
          <a:bodyPr anchor="b"/>
          <a:lstStyle/>
          <a:p>
            <a:pPr algn="r"/>
            <a:fld id="{2B83DC6B-EB60-4B2C-96CD-1D71C753CDAA}" type="slidenum">
              <a:rPr lang="ru-RU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3</a:t>
            </a:fld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E5FCB5C-7532-44EB-8824-A1014571C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97222" y="3197952"/>
            <a:ext cx="976042" cy="10951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746B11-827D-4A26-AF4A-4769FB82D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5224" y="2935723"/>
            <a:ext cx="1427984" cy="1427984"/>
          </a:xfrm>
          <a:prstGeom prst="rect">
            <a:avLst/>
          </a:prstGeom>
        </p:spPr>
      </p:pic>
      <p:sp>
        <p:nvSpPr>
          <p:cNvPr id="21" name="Freeform 38">
            <a:extLst>
              <a:ext uri="{FF2B5EF4-FFF2-40B4-BE49-F238E27FC236}">
                <a16:creationId xmlns:a16="http://schemas.microsoft.com/office/drawing/2014/main" xmlns="" id="{55FCF09B-4F7F-420E-AFFE-6551ECA922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38656" y="3319360"/>
            <a:ext cx="661136" cy="852329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DB5DCA-7BF8-4199-87FC-B9761345ABBB}"/>
              </a:ext>
            </a:extLst>
          </p:cNvPr>
          <p:cNvSpPr/>
          <p:nvPr/>
        </p:nvSpPr>
        <p:spPr>
          <a:xfrm>
            <a:off x="1187624" y="1844824"/>
            <a:ext cx="7128792" cy="40324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E8A9E48-809D-4E3C-9A64-9313BFDE6D73}"/>
              </a:ext>
            </a:extLst>
          </p:cNvPr>
          <p:cNvSpPr/>
          <p:nvPr/>
        </p:nvSpPr>
        <p:spPr>
          <a:xfrm rot="10800000" flipV="1">
            <a:off x="5700391" y="4441907"/>
            <a:ext cx="2417650" cy="510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Счетная палата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Российской Федерации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4A62E1-1825-4E41-BC9B-57FAFF9F7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" y="1591369"/>
            <a:ext cx="3509712" cy="1142168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BF540CD7-6CC6-4C1E-A59D-A45C2C1A3C16}"/>
              </a:ext>
            </a:extLst>
          </p:cNvPr>
          <p:cNvGrpSpPr/>
          <p:nvPr/>
        </p:nvGrpSpPr>
        <p:grpSpPr>
          <a:xfrm>
            <a:off x="3190089" y="3500116"/>
            <a:ext cx="430728" cy="433832"/>
            <a:chOff x="2978882" y="3429000"/>
            <a:chExt cx="819450" cy="576064"/>
          </a:xfrm>
        </p:grpSpPr>
        <p:sp>
          <p:nvSpPr>
            <p:cNvPr id="13" name="Стрелка: шеврон 12">
              <a:extLst>
                <a:ext uri="{FF2B5EF4-FFF2-40B4-BE49-F238E27FC236}">
                  <a16:creationId xmlns:a16="http://schemas.microsoft.com/office/drawing/2014/main" xmlns="" id="{9E111495-57C5-412B-862C-846F37CA7FC0}"/>
                </a:ext>
              </a:extLst>
            </p:cNvPr>
            <p:cNvSpPr/>
            <p:nvPr/>
          </p:nvSpPr>
          <p:spPr>
            <a:xfrm>
              <a:off x="3222268" y="3429000"/>
              <a:ext cx="576064" cy="57606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Стрелка: шеврон 29">
              <a:extLst>
                <a:ext uri="{FF2B5EF4-FFF2-40B4-BE49-F238E27FC236}">
                  <a16:creationId xmlns:a16="http://schemas.microsoft.com/office/drawing/2014/main" xmlns="" id="{55BD194E-5607-406D-8731-42E450DB7C6A}"/>
                </a:ext>
              </a:extLst>
            </p:cNvPr>
            <p:cNvSpPr/>
            <p:nvPr/>
          </p:nvSpPr>
          <p:spPr>
            <a:xfrm>
              <a:off x="2978882" y="3429000"/>
              <a:ext cx="576064" cy="57606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E917A9C-D449-48C5-9974-29B5174F3498}"/>
              </a:ext>
            </a:extLst>
          </p:cNvPr>
          <p:cNvSpPr/>
          <p:nvPr/>
        </p:nvSpPr>
        <p:spPr>
          <a:xfrm rot="10800000" flipV="1">
            <a:off x="3986708" y="4443530"/>
            <a:ext cx="997069" cy="301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МОУ ФК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0012FC05-8446-4ABB-95C5-5FCAEEAB861F}"/>
              </a:ext>
            </a:extLst>
          </p:cNvPr>
          <p:cNvSpPr/>
          <p:nvPr/>
        </p:nvSpPr>
        <p:spPr>
          <a:xfrm rot="10800000" flipV="1">
            <a:off x="1680059" y="4441907"/>
            <a:ext cx="1266629" cy="510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Бюджетная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отчетность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898056BC-761B-408B-B2E6-EC494C5BC0A9}"/>
              </a:ext>
            </a:extLst>
          </p:cNvPr>
          <p:cNvGrpSpPr/>
          <p:nvPr/>
        </p:nvGrpSpPr>
        <p:grpSpPr>
          <a:xfrm>
            <a:off x="5457817" y="3500116"/>
            <a:ext cx="430728" cy="433832"/>
            <a:chOff x="2978882" y="3429000"/>
            <a:chExt cx="819450" cy="576064"/>
          </a:xfrm>
        </p:grpSpPr>
        <p:sp>
          <p:nvSpPr>
            <p:cNvPr id="45" name="Стрелка: шеврон 44">
              <a:extLst>
                <a:ext uri="{FF2B5EF4-FFF2-40B4-BE49-F238E27FC236}">
                  <a16:creationId xmlns:a16="http://schemas.microsoft.com/office/drawing/2014/main" xmlns="" id="{4DD8FBFD-8BC3-4DE6-8A99-BAB7670942B9}"/>
                </a:ext>
              </a:extLst>
            </p:cNvPr>
            <p:cNvSpPr/>
            <p:nvPr/>
          </p:nvSpPr>
          <p:spPr>
            <a:xfrm>
              <a:off x="3222268" y="3429000"/>
              <a:ext cx="576064" cy="57606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Стрелка: шеврон 45">
              <a:extLst>
                <a:ext uri="{FF2B5EF4-FFF2-40B4-BE49-F238E27FC236}">
                  <a16:creationId xmlns:a16="http://schemas.microsoft.com/office/drawing/2014/main" xmlns="" id="{888F8155-4B7F-4550-8F3F-CC118229F068}"/>
                </a:ext>
              </a:extLst>
            </p:cNvPr>
            <p:cNvSpPr/>
            <p:nvPr/>
          </p:nvSpPr>
          <p:spPr>
            <a:xfrm>
              <a:off x="2978882" y="3429000"/>
              <a:ext cx="576064" cy="57606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9778" y="112607"/>
            <a:ext cx="8727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Порядок представления отчетности </a:t>
            </a:r>
            <a:br>
              <a:rPr 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Счетную </a:t>
            </a:r>
            <a:r>
              <a:rPr 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палату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9723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0503760</a:t>
            </a:r>
            <a:r>
              <a:rPr lang="ru-RU" sz="3200" b="1" dirty="0" smtClean="0">
                <a:solidFill>
                  <a:srgbClr val="1461AB"/>
                </a:solidFill>
              </a:rPr>
              <a:t> </a:t>
            </a:r>
            <a:endParaRPr lang="ru-RU" altLang="ru-RU" sz="3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8733" y="1273085"/>
            <a:ext cx="5800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461AB"/>
                </a:solidFill>
              </a:rPr>
              <a:t>Приказ 33н пункт 57 (в ред. Приказа 292н)</a:t>
            </a:r>
          </a:p>
          <a:p>
            <a:endParaRPr lang="ru-RU" sz="1600" b="1" dirty="0" smtClean="0">
              <a:solidFill>
                <a:srgbClr val="1461AB"/>
              </a:solidFill>
            </a:endParaRPr>
          </a:p>
          <a:p>
            <a:r>
              <a:rPr lang="ru-RU" sz="1600" dirty="0" smtClean="0">
                <a:solidFill>
                  <a:srgbClr val="1461AB"/>
                </a:solidFill>
              </a:rPr>
              <a:t>При </a:t>
            </a:r>
            <a:r>
              <a:rPr lang="ru-RU" sz="1600" dirty="0">
                <a:solidFill>
                  <a:srgbClr val="1461AB"/>
                </a:solidFill>
              </a:rPr>
              <a:t>формировании квартальной бухгалтерской отчетности </a:t>
            </a:r>
            <a:r>
              <a:rPr lang="ru-RU" sz="1600" b="1" dirty="0">
                <a:solidFill>
                  <a:srgbClr val="1461AB"/>
                </a:solidFill>
              </a:rPr>
              <a:t>Пояснительная записка к Балансу учреждения (ф. 0503760) включает</a:t>
            </a:r>
            <a:r>
              <a:rPr lang="ru-RU" sz="1600" dirty="0">
                <a:solidFill>
                  <a:srgbClr val="1461AB"/>
                </a:solidFill>
              </a:rPr>
              <a:t>: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текстовую часть Пояснительной записки к Балансу</a:t>
            </a:r>
            <a:br>
              <a:rPr lang="ru-RU" sz="1600" dirty="0">
                <a:solidFill>
                  <a:srgbClr val="1461AB"/>
                </a:solidFill>
              </a:rPr>
            </a:br>
            <a:r>
              <a:rPr lang="ru-RU" sz="1600" dirty="0">
                <a:solidFill>
                  <a:srgbClr val="1461AB"/>
                </a:solidFill>
              </a:rPr>
              <a:t>учреждения (ф. 0503760);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Сведения об исполнении плана финансово-хозяйственной</a:t>
            </a:r>
            <a:br>
              <a:rPr lang="ru-RU" sz="1600" dirty="0">
                <a:solidFill>
                  <a:srgbClr val="1461AB"/>
                </a:solidFill>
              </a:rPr>
            </a:br>
            <a:r>
              <a:rPr lang="ru-RU" sz="1600" dirty="0">
                <a:solidFill>
                  <a:srgbClr val="1461AB"/>
                </a:solidFill>
              </a:rPr>
              <a:t>деятельности (ф. 0503766) (за исключением отчетности на 1 апреля текущего отчетного года);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Сведения о дебиторской и кредиторской задолженности</a:t>
            </a:r>
            <a:br>
              <a:rPr lang="ru-RU" sz="1600" dirty="0">
                <a:solidFill>
                  <a:srgbClr val="1461AB"/>
                </a:solidFill>
              </a:rPr>
            </a:br>
            <a:r>
              <a:rPr lang="ru-RU" sz="1600" dirty="0">
                <a:solidFill>
                  <a:srgbClr val="1461AB"/>
                </a:solidFill>
              </a:rPr>
              <a:t>учреждения (ф. 0503769) (за исключением отчетности на 1 апреля текущего отчетного года);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Сведения об остатках денежных средств учреждения (ф. 0503779);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Сведения об исполнении судебных решений по денежным обязательствам учреждения (ф. 0503295);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а также иные сведения, предусмотренные для представления учредителем, финансовым органом</a:t>
            </a:r>
            <a:r>
              <a:rPr lang="ru-RU" sz="1600" dirty="0" smtClean="0">
                <a:solidFill>
                  <a:srgbClr val="1461AB"/>
                </a:solidFill>
              </a:rPr>
              <a:t>.</a:t>
            </a:r>
            <a:r>
              <a:rPr lang="ru-RU" sz="1600" dirty="0" smtClean="0"/>
              <a:t>          </a:t>
            </a:r>
            <a:endParaRPr lang="ru-RU" sz="1600" b="1" dirty="0">
              <a:solidFill>
                <a:srgbClr val="1461AB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296667"/>
            <a:ext cx="2606722" cy="24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8439" y="5049675"/>
            <a:ext cx="8072615" cy="1378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3463" y="116632"/>
            <a:ext cx="85997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47" b="1" i="0" kern="1200" cap="none" baseline="0">
                <a:solidFill>
                  <a:schemeClr val="tx2"/>
                </a:solidFill>
                <a:latin typeface="Arial"/>
                <a:ea typeface="Segoe UI" panose="020B0502040204020203" pitchFamily="34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lnSpc>
                <a:spcPct val="90000"/>
              </a:lnSpc>
            </a:pPr>
            <a:r>
              <a:rPr lang="ru-RU" sz="3000" dirty="0" smtClean="0"/>
              <a:t>Форма 0503125. </a:t>
            </a:r>
            <a:r>
              <a:rPr lang="ru-RU" sz="3000" kern="0" dirty="0" smtClean="0"/>
              <a:t> </a:t>
            </a:r>
            <a:r>
              <a:rPr lang="ru-RU" sz="3000" dirty="0" smtClean="0"/>
              <a:t>Разделение проверки ФО-ГРБС</a:t>
            </a:r>
            <a:endParaRPr lang="ru-RU" sz="3000" kern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8689" y="5251633"/>
            <a:ext cx="7687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Группу 4609 (Проверка: 0503125М- 0503125М внутри МО) </a:t>
            </a:r>
            <a:r>
              <a:rPr lang="ru-RU" sz="2000" b="1" dirty="0" smtClean="0"/>
              <a:t>Проверка взаимосвязанных оборотов внутри района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На данный момент выставляем в обновление по просьбе региона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78997"/>
              </p:ext>
            </p:extLst>
          </p:nvPr>
        </p:nvGraphicFramePr>
        <p:xfrm>
          <a:off x="409431" y="1269237"/>
          <a:ext cx="8483743" cy="2364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552"/>
                <a:gridCol w="4077945"/>
                <a:gridCol w="3166246"/>
              </a:tblGrid>
              <a:tr h="33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effectLst/>
                        </a:rPr>
                        <a:t>5530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Проверка: 0503125(ГРБС) - 0503125(ГРБС)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Проверка только между </a:t>
                      </a:r>
                      <a:r>
                        <a:rPr lang="ru-RU" sz="1600" u="none" strike="noStrike" dirty="0" smtClean="0">
                          <a:effectLst/>
                        </a:rPr>
                        <a:t>ГРБС с </a:t>
                      </a:r>
                      <a:r>
                        <a:rPr lang="ru-RU" sz="1600" u="none" strike="noStrike" dirty="0">
                          <a:effectLst/>
                        </a:rPr>
                        <a:t>ГРБС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33686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5735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Проверка: 425(ФО) - 0503125(ГРБС)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Проверка только между </a:t>
                      </a:r>
                      <a:r>
                        <a:rPr lang="ru-RU" sz="1600" u="none" strike="noStrike" dirty="0" smtClean="0">
                          <a:effectLst/>
                        </a:rPr>
                        <a:t>ФО и </a:t>
                      </a:r>
                      <a:r>
                        <a:rPr lang="ru-RU" sz="1600" u="none" strike="noStrike" dirty="0">
                          <a:effectLst/>
                        </a:rPr>
                        <a:t>ГРБС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33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5768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Проверка: 0503125(ГРБС)- 0503125(ТГВФ)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Проверка только между ГРБС и ТГВФ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87279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5767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Проверка: 425(ФО) - 0503125(ГРБС) по коду ЭБ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Проверка правильного указания кода элемента при </a:t>
                      </a:r>
                      <a:r>
                        <a:rPr lang="ru-RU" sz="1600" u="none" strike="noStrike" dirty="0" smtClean="0">
                          <a:effectLst/>
                        </a:rPr>
                        <a:t>передаче </a:t>
                      </a:r>
                      <a:r>
                        <a:rPr lang="ru-RU" sz="1600" u="none" strike="noStrike" dirty="0">
                          <a:effectLst/>
                        </a:rPr>
                        <a:t>и получении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43277" y="4457098"/>
            <a:ext cx="1015752" cy="876423"/>
            <a:chOff x="946032" y="1610842"/>
            <a:chExt cx="1295400" cy="1211580"/>
          </a:xfrm>
        </p:grpSpPr>
        <p:pic>
          <p:nvPicPr>
            <p:cNvPr id="1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sp>
        <p:nvSpPr>
          <p:cNvPr id="6" name="Скругленная прямоугольная выноска 5"/>
          <p:cNvSpPr/>
          <p:nvPr/>
        </p:nvSpPr>
        <p:spPr>
          <a:xfrm>
            <a:off x="1174600" y="3802317"/>
            <a:ext cx="7612025" cy="729370"/>
          </a:xfrm>
          <a:prstGeom prst="wedgeRoundRectCallout">
            <a:avLst>
              <a:gd name="adj1" fmla="val -58050"/>
              <a:gd name="adj2" fmla="val -1289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В 2020 году КД 219 мог использоваться в форме с </a:t>
            </a:r>
            <a:r>
              <a:rPr lang="ru-RU" dirty="0" err="1" smtClean="0"/>
              <a:t>атр</a:t>
            </a:r>
            <a:r>
              <a:rPr lang="ru-RU" dirty="0" smtClean="0"/>
              <a:t>. 1205ххххх</a:t>
            </a:r>
          </a:p>
          <a:p>
            <a:r>
              <a:rPr lang="ru-RU" dirty="0" smtClean="0"/>
              <a:t>     В 2021 году КД 219 </a:t>
            </a:r>
            <a:r>
              <a:rPr lang="ru-RU" b="1" dirty="0" smtClean="0">
                <a:solidFill>
                  <a:srgbClr val="FF0000"/>
                </a:solidFill>
              </a:rPr>
              <a:t>только с </a:t>
            </a:r>
            <a:r>
              <a:rPr lang="ru-RU" b="1" dirty="0" err="1" smtClean="0">
                <a:solidFill>
                  <a:srgbClr val="FF0000"/>
                </a:solidFill>
              </a:rPr>
              <a:t>атр</a:t>
            </a:r>
            <a:r>
              <a:rPr lang="ru-RU" b="1" dirty="0" smtClean="0">
                <a:solidFill>
                  <a:srgbClr val="FF0000"/>
                </a:solidFill>
              </a:rPr>
              <a:t>. 130305ххх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09182" y="1774209"/>
            <a:ext cx="286603" cy="1433015"/>
          </a:xfrm>
          <a:prstGeom prst="leftBrace">
            <a:avLst/>
          </a:prstGeom>
          <a:noFill/>
          <a:ln w="47625" cap="sq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291344" y="162521"/>
            <a:ext cx="88382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Ф.0503725 Справка по консолидируемым расчетам учреждения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4" y="1230836"/>
            <a:ext cx="8604504" cy="458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768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0503127</a:t>
            </a:r>
            <a:endParaRPr lang="ru-RU" altLang="ru-RU" sz="3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59431"/>
            <a:ext cx="7848872" cy="95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1461AB"/>
                </a:solidFill>
              </a:rPr>
              <a:t>ф. 0503127 составляется и представляется в соответствии с пунктами </a:t>
            </a:r>
            <a:r>
              <a:rPr lang="ru-RU" sz="2000" b="1" dirty="0" smtClean="0">
                <a:solidFill>
                  <a:srgbClr val="1461AB"/>
                </a:solidFill>
              </a:rPr>
              <a:t>60 </a:t>
            </a:r>
            <a:r>
              <a:rPr lang="ru-RU" sz="2000" b="1" dirty="0">
                <a:solidFill>
                  <a:srgbClr val="1461AB"/>
                </a:solidFill>
              </a:rPr>
              <a:t>- </a:t>
            </a:r>
            <a:r>
              <a:rPr lang="ru-RU" sz="2000" b="1" dirty="0" smtClean="0">
                <a:solidFill>
                  <a:srgbClr val="1461AB"/>
                </a:solidFill>
              </a:rPr>
              <a:t>62 Инструкции</a:t>
            </a:r>
            <a:r>
              <a:rPr lang="ru-RU" sz="2000" dirty="0" smtClean="0"/>
              <a:t>           </a:t>
            </a:r>
            <a:endParaRPr lang="ru-RU" sz="2000" b="1" dirty="0">
              <a:solidFill>
                <a:srgbClr val="1461A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4" y="4869160"/>
            <a:ext cx="6823610" cy="1835395"/>
          </a:xfrm>
          <a:custGeom>
            <a:avLst/>
            <a:gdLst>
              <a:gd name="connsiteX0" fmla="*/ 0 w 7239262"/>
              <a:gd name="connsiteY0" fmla="*/ 0 h 2316312"/>
              <a:gd name="connsiteX1" fmla="*/ 7239262 w 7239262"/>
              <a:gd name="connsiteY1" fmla="*/ 0 h 2316312"/>
              <a:gd name="connsiteX2" fmla="*/ 7239262 w 7239262"/>
              <a:gd name="connsiteY2" fmla="*/ 1911648 h 2316312"/>
              <a:gd name="connsiteX3" fmla="*/ 6372696 w 7239262"/>
              <a:gd name="connsiteY3" fmla="*/ 1911648 h 2316312"/>
              <a:gd name="connsiteX4" fmla="*/ 6372696 w 7239262"/>
              <a:gd name="connsiteY4" fmla="*/ 2316312 h 2316312"/>
              <a:gd name="connsiteX5" fmla="*/ 0 w 7239262"/>
              <a:gd name="connsiteY5" fmla="*/ 2316312 h 23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9262" h="2316312">
                <a:moveTo>
                  <a:pt x="0" y="0"/>
                </a:moveTo>
                <a:lnTo>
                  <a:pt x="7239262" y="0"/>
                </a:lnTo>
                <a:lnTo>
                  <a:pt x="7239262" y="1911648"/>
                </a:lnTo>
                <a:lnTo>
                  <a:pt x="6372696" y="1911648"/>
                </a:lnTo>
                <a:lnTo>
                  <a:pt x="6372696" y="2316312"/>
                </a:lnTo>
                <a:lnTo>
                  <a:pt x="0" y="231631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59" y="2373925"/>
            <a:ext cx="81366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Формирование Отчета об исполнении бюджета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</a:t>
            </a:r>
            <a:r>
              <a:rPr lang="ru-RU" dirty="0">
                <a:hlinkClick r:id=""/>
              </a:rPr>
              <a:t>ф. 0503127</a:t>
            </a:r>
            <a:r>
              <a:rPr lang="ru-RU" b="1" dirty="0">
                <a:hlinkClick r:id=""/>
              </a:rPr>
              <a:t>) по состоянию на 1 апреля, 1 июля, 1 октября, 1 января года, следующего за отчетным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6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3463" y="116632"/>
            <a:ext cx="85997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47" b="1" i="0" kern="1200" cap="none" baseline="0">
                <a:solidFill>
                  <a:schemeClr val="tx2"/>
                </a:solidFill>
                <a:latin typeface="Arial"/>
                <a:ea typeface="Segoe UI" panose="020B0502040204020203" pitchFamily="34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lnSpc>
                <a:spcPct val="90000"/>
              </a:lnSpc>
            </a:pPr>
            <a:r>
              <a:rPr lang="ru-RU" altLang="ru-RU" sz="2700" dirty="0" smtClean="0"/>
              <a:t>Форма 0503737, 0503738</a:t>
            </a:r>
            <a:endParaRPr lang="ru-RU" sz="2700" kern="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304" y="5869855"/>
            <a:ext cx="8338782" cy="62648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lvl="0" algn="ctr"/>
            <a:r>
              <a:rPr lang="ru-RU" sz="2000" dirty="0" smtClean="0">
                <a:solidFill>
                  <a:srgbClr val="FF0000"/>
                </a:solidFill>
              </a:rPr>
              <a:t>Добавлены новые ВР с 1 января  2021 года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67588"/>
              </p:ext>
            </p:extLst>
          </p:nvPr>
        </p:nvGraphicFramePr>
        <p:xfrm>
          <a:off x="293463" y="1241946"/>
          <a:ext cx="8277331" cy="4326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950"/>
                <a:gridCol w="6802381"/>
              </a:tblGrid>
              <a:tr h="658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Код аналитики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4444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247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Закупка энергетических ресурсов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8424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614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Субсидии бюджетным учреждениям на финансовое обеспечение государственного (муниципального) задания в рамках исполнения государственного (муниципального) социального заказа на оказание государственных (муниципальных) услуг в социальной сфере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176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816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Субсидии в целях финансового обеспечения (возмещения) исполнения государственного (муниципального) социального заказа на оказание государственных (муниципальных) услуг в социальной </a:t>
                      </a:r>
                      <a:r>
                        <a:rPr lang="ru-RU" sz="1800" u="none" strike="noStrike" dirty="0" smtClean="0">
                          <a:effectLst/>
                        </a:rPr>
                        <a:t>сфере</a:t>
                      </a:r>
                    </a:p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5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</a:t>
            </a:r>
            <a:r>
              <a:rPr lang="ru-RU" alt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0503164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614279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1461AB"/>
                </a:solidFill>
              </a:rPr>
              <a:t>Процент исполнения менее - 20</a:t>
            </a:r>
            <a:endParaRPr lang="ru-RU" sz="2000" dirty="0" smtClean="0"/>
          </a:p>
          <a:p>
            <a:pPr algn="just"/>
            <a:r>
              <a:rPr lang="ru-RU" sz="2000" dirty="0" smtClean="0"/>
              <a:t>           </a:t>
            </a:r>
            <a:endParaRPr lang="ru-RU" sz="2000" b="1" dirty="0">
              <a:solidFill>
                <a:srgbClr val="1461A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4" y="4869160"/>
            <a:ext cx="6823610" cy="1835395"/>
          </a:xfrm>
          <a:custGeom>
            <a:avLst/>
            <a:gdLst>
              <a:gd name="connsiteX0" fmla="*/ 0 w 7239262"/>
              <a:gd name="connsiteY0" fmla="*/ 0 h 2316312"/>
              <a:gd name="connsiteX1" fmla="*/ 7239262 w 7239262"/>
              <a:gd name="connsiteY1" fmla="*/ 0 h 2316312"/>
              <a:gd name="connsiteX2" fmla="*/ 7239262 w 7239262"/>
              <a:gd name="connsiteY2" fmla="*/ 1911648 h 2316312"/>
              <a:gd name="connsiteX3" fmla="*/ 6372696 w 7239262"/>
              <a:gd name="connsiteY3" fmla="*/ 1911648 h 2316312"/>
              <a:gd name="connsiteX4" fmla="*/ 6372696 w 7239262"/>
              <a:gd name="connsiteY4" fmla="*/ 2316312 h 2316312"/>
              <a:gd name="connsiteX5" fmla="*/ 0 w 7239262"/>
              <a:gd name="connsiteY5" fmla="*/ 2316312 h 23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9262" h="2316312">
                <a:moveTo>
                  <a:pt x="0" y="0"/>
                </a:moveTo>
                <a:lnTo>
                  <a:pt x="7239262" y="0"/>
                </a:lnTo>
                <a:lnTo>
                  <a:pt x="7239262" y="1911648"/>
                </a:lnTo>
                <a:lnTo>
                  <a:pt x="6372696" y="1911648"/>
                </a:lnTo>
                <a:lnTo>
                  <a:pt x="6372696" y="2316312"/>
                </a:lnTo>
                <a:lnTo>
                  <a:pt x="0" y="231631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1" y="2225795"/>
            <a:ext cx="7683371" cy="212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</a:t>
            </a:r>
            <a:r>
              <a:rPr lang="ru-RU" alt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0503164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899" y="1054711"/>
            <a:ext cx="85434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1461AB"/>
                </a:solidFill>
              </a:rPr>
              <a:t>Раздел 1. Доходы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Формируются </a:t>
            </a:r>
            <a:r>
              <a:rPr lang="ru-RU" sz="1500" b="1" dirty="0">
                <a:latin typeface="Cambria" pitchFamily="18" charset="0"/>
              </a:rPr>
              <a:t>в структуре прогноза </a:t>
            </a:r>
            <a:r>
              <a:rPr lang="ru-RU" sz="1500" dirty="0">
                <a:latin typeface="Cambria" pitchFamily="18" charset="0"/>
              </a:rPr>
              <a:t>по наиболее детализированным КБК без промежуточных итогов;</a:t>
            </a:r>
            <a:endParaRPr lang="ru-RU" sz="15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itchFamily="18" charset="0"/>
              </a:rPr>
              <a:t>При отсутствии прогноза, показатели отражаются в структуре ф. 0503127;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itchFamily="18" charset="0"/>
              </a:rPr>
              <a:t>В случае превышения показателей графы 2 над показателями графы 5 </a:t>
            </a:r>
            <a:r>
              <a:rPr lang="ru-RU" sz="1500" dirty="0" smtClean="0">
                <a:latin typeface="Cambria" pitchFamily="18" charset="0"/>
              </a:rPr>
              <a:t>показатель </a:t>
            </a:r>
            <a:r>
              <a:rPr lang="ru-RU" sz="1500" dirty="0">
                <a:latin typeface="Cambria" pitchFamily="18" charset="0"/>
              </a:rPr>
              <a:t>отклонений в гр7 указывается по знаком "минус"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itchFamily="18" charset="0"/>
              </a:rPr>
              <a:t>В случае отсутствия отклонений исполнения от прогноза графа 7 не заполняется</a:t>
            </a:r>
            <a:r>
              <a:rPr lang="ru-RU" sz="1500" dirty="0" smtClean="0">
                <a:latin typeface="Cambria" pitchFamily="18" charset="0"/>
              </a:rPr>
              <a:t>;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Cambria" pitchFamily="18" charset="0"/>
              </a:rPr>
              <a:t>Графа 8 не заполняется</a:t>
            </a:r>
            <a:r>
              <a:rPr lang="ru-RU" sz="1400" dirty="0">
                <a:latin typeface="Cambria" pitchFamily="18" charset="0"/>
              </a:rPr>
              <a:t>;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В </a:t>
            </a:r>
            <a:r>
              <a:rPr lang="ru-RU" sz="1500" dirty="0">
                <a:latin typeface="Cambria" pitchFamily="18" charset="0"/>
              </a:rPr>
              <a:t>графе 9 </a:t>
            </a:r>
            <a:r>
              <a:rPr lang="ru-RU" sz="1500" b="1" dirty="0">
                <a:latin typeface="Cambria" pitchFamily="18" charset="0"/>
              </a:rPr>
              <a:t>приводится факторный анализ</a:t>
            </a:r>
            <a:r>
              <a:rPr lang="ru-RU" sz="1500" dirty="0">
                <a:latin typeface="Cambria" pitchFamily="18" charset="0"/>
              </a:rPr>
              <a:t> отклонений фактического исполнения от прогноза</a:t>
            </a:r>
            <a:r>
              <a:rPr lang="ru-RU" sz="1500" dirty="0" smtClean="0">
                <a:latin typeface="Cambria" pitchFamily="18" charset="0"/>
              </a:rPr>
              <a:t>.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1500" dirty="0" smtClean="0">
              <a:latin typeface="Cambria" pitchFamily="18" charset="0"/>
            </a:endParaRPr>
          </a:p>
          <a:p>
            <a:pPr lvl="0"/>
            <a:r>
              <a:rPr lang="ru-RU" sz="2000" b="1" dirty="0" smtClean="0">
                <a:solidFill>
                  <a:srgbClr val="1461AB"/>
                </a:solidFill>
              </a:rPr>
              <a:t>Раздел </a:t>
            </a:r>
            <a:r>
              <a:rPr lang="ru-RU" sz="2000" b="1" dirty="0">
                <a:solidFill>
                  <a:srgbClr val="1461AB"/>
                </a:solidFill>
              </a:rPr>
              <a:t>1. Расходы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Отражаются </a:t>
            </a:r>
            <a:r>
              <a:rPr lang="ru-RU" sz="1500" dirty="0">
                <a:latin typeface="Cambria" pitchFamily="18" charset="0"/>
              </a:rPr>
              <a:t>показатели, исполнение по </a:t>
            </a:r>
            <a:r>
              <a:rPr lang="ru-RU" sz="1500" b="1" dirty="0">
                <a:latin typeface="Cambria" panose="02040503050406030204" pitchFamily="18" charset="0"/>
              </a:rPr>
              <a:t>которым менее 20% </a:t>
            </a:r>
            <a:r>
              <a:rPr lang="ru-RU" sz="1500" dirty="0">
                <a:latin typeface="Cambria" panose="02040503050406030204" pitchFamily="18" charset="0"/>
              </a:rPr>
              <a:t> на 1 апреля от утвержденных годовых значений;</a:t>
            </a:r>
            <a:endParaRPr lang="ru-RU" sz="1500" dirty="0"/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anose="02040503050406030204" pitchFamily="18" charset="0"/>
              </a:rPr>
              <a:t>Графа 1 формируется в разрезе кода главы/</a:t>
            </a:r>
            <a:r>
              <a:rPr lang="ru-RU" sz="1500" dirty="0" err="1">
                <a:latin typeface="Cambria" panose="02040503050406030204" pitchFamily="18" charset="0"/>
              </a:rPr>
              <a:t>РзПз</a:t>
            </a:r>
            <a:r>
              <a:rPr lang="ru-RU" sz="1500" dirty="0">
                <a:latin typeface="Cambria" panose="02040503050406030204" pitchFamily="18" charset="0"/>
              </a:rPr>
              <a:t>/программная (непрограммная) статья (первые 5 знаков ЦСР);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anose="02040503050406030204" pitchFamily="18" charset="0"/>
              </a:rPr>
              <a:t>В графах 8 и 9 отражается </a:t>
            </a:r>
            <a:r>
              <a:rPr lang="ru-RU" sz="1500" b="1" dirty="0">
                <a:latin typeface="Cambria" panose="02040503050406030204" pitchFamily="18" charset="0"/>
              </a:rPr>
              <a:t>код и наименование причины отклонений</a:t>
            </a:r>
            <a:r>
              <a:rPr lang="ru-RU" sz="1500" dirty="0">
                <a:latin typeface="Cambria" panose="02040503050406030204" pitchFamily="18" charset="0"/>
              </a:rPr>
              <a:t>. </a:t>
            </a:r>
            <a:endParaRPr lang="ru-RU" sz="1500" dirty="0" smtClean="0">
              <a:latin typeface="Cambria" panose="02040503050406030204" pitchFamily="18" charset="0"/>
            </a:endParaRP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1500" dirty="0" smtClean="0">
              <a:latin typeface="Cambria" panose="020405030504060302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1461AB"/>
                </a:solidFill>
              </a:rPr>
              <a:t>Раздел </a:t>
            </a:r>
            <a:r>
              <a:rPr lang="ru-RU" sz="2000" b="1" dirty="0">
                <a:solidFill>
                  <a:srgbClr val="1461AB"/>
                </a:solidFill>
              </a:rPr>
              <a:t>1. Источники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itchFamily="18" charset="0"/>
              </a:rPr>
              <a:t>Поступления источников – по прогнозным показателям  (при наличии), выбытия – по росписи (при наличии).Без подведения промежуточных итогов по </a:t>
            </a:r>
            <a:r>
              <a:rPr lang="ru-RU" sz="1500" dirty="0" smtClean="0">
                <a:latin typeface="Cambria" pitchFamily="18" charset="0"/>
              </a:rPr>
              <a:t>группированным </a:t>
            </a:r>
            <a:r>
              <a:rPr lang="ru-RU" sz="1500" dirty="0">
                <a:latin typeface="Cambria" pitchFamily="18" charset="0"/>
              </a:rPr>
              <a:t>кодам бюджетной классификации.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Cambria" pitchFamily="18" charset="0"/>
              </a:rPr>
              <a:t>Графа 8 не заполняется</a:t>
            </a:r>
            <a:r>
              <a:rPr lang="ru-RU" sz="1400" dirty="0" smtClean="0">
                <a:latin typeface="Cambria" pitchFamily="18" charset="0"/>
              </a:rPr>
              <a:t>;</a:t>
            </a:r>
            <a:r>
              <a:rPr lang="ru-RU" sz="2000" dirty="0" smtClean="0"/>
              <a:t>        </a:t>
            </a:r>
            <a:endParaRPr lang="ru-RU" sz="2000" b="1" dirty="0">
              <a:solidFill>
                <a:srgbClr val="146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1968040"/>
            <a:ext cx="8640526" cy="419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05416" y="1081593"/>
            <a:ext cx="2368637" cy="83197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Формируется в </a:t>
            </a:r>
            <a:r>
              <a:rPr lang="ru-RU" sz="900" dirty="0"/>
              <a:t>соответствии с Перечнем кодов целевых субсидий, утвержденным приказом Минфина России 13.12.2017 №  226н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6800" y="1081593"/>
            <a:ext cx="2378357" cy="78847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Графа 8 по строке 200 формируется в соответствии с Перечнем, </a:t>
            </a:r>
            <a:r>
              <a:rPr lang="ru-RU" sz="900" dirty="0"/>
              <a:t>утвержденным приказом Минфина России </a:t>
            </a:r>
            <a:r>
              <a:rPr lang="ru-RU" sz="900" dirty="0" smtClean="0"/>
              <a:t>28.12.2010 </a:t>
            </a:r>
            <a:r>
              <a:rPr lang="ru-RU" sz="900" dirty="0"/>
              <a:t>№  </a:t>
            </a:r>
            <a:r>
              <a:rPr lang="ru-RU" sz="900" dirty="0" smtClean="0"/>
              <a:t>191н 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91401" y="1147100"/>
            <a:ext cx="1653019" cy="73743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Графа 8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строкам 010, 450, 500, 520, 620 не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заполняется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002057"/>
            <a:ext cx="838200" cy="115236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cxnSp>
        <p:nvCxnSpPr>
          <p:cNvPr id="67" name="Соединительная линия уступом 66"/>
          <p:cNvCxnSpPr>
            <a:endCxn id="59" idx="1"/>
          </p:cNvCxnSpPr>
          <p:nvPr/>
        </p:nvCxnSpPr>
        <p:spPr>
          <a:xfrm rot="16200000" flipH="1">
            <a:off x="3799047" y="1805286"/>
            <a:ext cx="610076" cy="935831"/>
          </a:xfrm>
          <a:prstGeom prst="curvedConnector2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38832" y="1101304"/>
            <a:ext cx="2057400" cy="81280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Раздел 2 заполняется по показателям, исполнение которых составило менее 95% от годовых значений</a:t>
            </a:r>
            <a:endParaRPr lang="ru-RU" sz="9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1000" y="3830856"/>
            <a:ext cx="8491538" cy="57618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cxnSp>
        <p:nvCxnSpPr>
          <p:cNvPr id="23" name="Соединительная линия уступом 66"/>
          <p:cNvCxnSpPr/>
          <p:nvPr/>
        </p:nvCxnSpPr>
        <p:spPr>
          <a:xfrm rot="16200000" flipH="1">
            <a:off x="1091308" y="2866548"/>
            <a:ext cx="2122684" cy="190498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112530" y="3119657"/>
            <a:ext cx="760009" cy="6324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12530" y="3119657"/>
            <a:ext cx="760009" cy="6324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112528" y="4440456"/>
            <a:ext cx="760010" cy="17035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8112529" y="4440456"/>
            <a:ext cx="698166" cy="17035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14" idx="2"/>
            <a:endCxn id="60" idx="1"/>
          </p:cNvCxnSpPr>
          <p:nvPr/>
        </p:nvCxnSpPr>
        <p:spPr>
          <a:xfrm rot="16200000" flipH="1">
            <a:off x="5965191" y="1970856"/>
            <a:ext cx="2214787" cy="201321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8079190" y="3729256"/>
            <a:ext cx="836210" cy="711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81202" y="6255608"/>
            <a:ext cx="5273956" cy="45909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КФО 5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0503766</a:t>
            </a:r>
            <a:endParaRPr lang="ru-RU" altLang="ru-RU" sz="3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17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Формы </a:t>
            </a:r>
            <a:r>
              <a:rPr lang="ru-RU" altLang="ru-RU" dirty="0"/>
              <a:t>по дебиторской и кредиторской </a:t>
            </a:r>
            <a:r>
              <a:rPr lang="ru-RU" altLang="ru-RU" dirty="0" smtClean="0"/>
              <a:t>задолженности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12245"/>
              </p:ext>
            </p:extLst>
          </p:nvPr>
        </p:nvGraphicFramePr>
        <p:xfrm>
          <a:off x="1043608" y="1772816"/>
          <a:ext cx="7272808" cy="166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72408"/>
              </a:tblGrid>
              <a:tr h="387043">
                <a:tc>
                  <a:txBody>
                    <a:bodyPr/>
                    <a:lstStyle/>
                    <a:p>
                      <a:r>
                        <a:rPr lang="ru-RU" dirty="0" smtClean="0"/>
                        <a:t>С детализацией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детализации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БК_КОСГУ</a:t>
                      </a:r>
                    </a:p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БД_КОСГУ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БД</a:t>
                      </a:r>
                    </a:p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БК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en-US" dirty="0" smtClean="0"/>
                        <a:t>0503769M_D</a:t>
                      </a:r>
                      <a:r>
                        <a:rPr lang="ru-RU" dirty="0" smtClean="0"/>
                        <a:t>_КОСГУ</a:t>
                      </a:r>
                    </a:p>
                    <a:p>
                      <a:r>
                        <a:rPr lang="en-US" dirty="0" smtClean="0"/>
                        <a:t>0503769M_K</a:t>
                      </a:r>
                      <a:r>
                        <a:rPr lang="ru-RU" dirty="0" smtClean="0"/>
                        <a:t>_КОСГУ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0503769M_D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0503769M_K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4221088"/>
            <a:ext cx="2088232" cy="19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031" y="4398784"/>
            <a:ext cx="525913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chemeClr val="tx2"/>
                </a:solidFill>
              </a:rPr>
              <a:t>0503169М_БД </a:t>
            </a:r>
            <a:r>
              <a:rPr lang="ru-RU" sz="1400" dirty="0" err="1" smtClean="0"/>
              <a:t>автозаполняется</a:t>
            </a:r>
            <a:r>
              <a:rPr lang="ru-RU" sz="1400" dirty="0" smtClean="0"/>
              <a:t> из </a:t>
            </a:r>
            <a:r>
              <a:rPr lang="ru-RU" sz="1500" b="1" dirty="0">
                <a:solidFill>
                  <a:schemeClr val="tx2"/>
                </a:solidFill>
              </a:rPr>
              <a:t>0503169М_БД_КОСГУ</a:t>
            </a:r>
          </a:p>
          <a:p>
            <a:r>
              <a:rPr lang="ru-RU" sz="1500" b="1" dirty="0">
                <a:solidFill>
                  <a:schemeClr val="tx2"/>
                </a:solidFill>
              </a:rPr>
              <a:t>0503169М_БК </a:t>
            </a:r>
            <a:r>
              <a:rPr lang="ru-RU" sz="1400" dirty="0" err="1"/>
              <a:t>автозаполняется</a:t>
            </a:r>
            <a:r>
              <a:rPr lang="ru-RU" sz="1400" dirty="0"/>
              <a:t> из </a:t>
            </a:r>
            <a:r>
              <a:rPr lang="ru-RU" sz="1500" b="1" dirty="0">
                <a:solidFill>
                  <a:schemeClr val="tx2"/>
                </a:solidFill>
              </a:rPr>
              <a:t>0503169М_БК_КОСГУ</a:t>
            </a:r>
          </a:p>
          <a:p>
            <a:r>
              <a:rPr lang="ru-RU" sz="1500" b="1" dirty="0">
                <a:solidFill>
                  <a:schemeClr val="tx2"/>
                </a:solidFill>
              </a:rPr>
              <a:t>0503769М_БД</a:t>
            </a:r>
            <a:r>
              <a:rPr lang="ru-RU" sz="1600" dirty="0" smtClean="0"/>
              <a:t> </a:t>
            </a:r>
            <a:r>
              <a:rPr lang="ru-RU" sz="1400" dirty="0" err="1"/>
              <a:t>автозаполняется</a:t>
            </a:r>
            <a:r>
              <a:rPr lang="ru-RU" sz="1400" dirty="0"/>
              <a:t> из </a:t>
            </a:r>
            <a:r>
              <a:rPr lang="ru-RU" sz="1500" b="1" dirty="0">
                <a:solidFill>
                  <a:schemeClr val="tx2"/>
                </a:solidFill>
              </a:rPr>
              <a:t>0503769М_БД_КОСГУ</a:t>
            </a:r>
          </a:p>
          <a:p>
            <a:r>
              <a:rPr lang="ru-RU" sz="1500" b="1" dirty="0">
                <a:solidFill>
                  <a:schemeClr val="tx2"/>
                </a:solidFill>
              </a:rPr>
              <a:t>0503769М_БК</a:t>
            </a:r>
            <a:r>
              <a:rPr lang="ru-RU" sz="1600" dirty="0" smtClean="0"/>
              <a:t> </a:t>
            </a:r>
            <a:r>
              <a:rPr lang="ru-RU" sz="1400" dirty="0" err="1"/>
              <a:t>автозаполняется</a:t>
            </a:r>
            <a:r>
              <a:rPr lang="ru-RU" sz="1400" dirty="0"/>
              <a:t> из </a:t>
            </a:r>
            <a:r>
              <a:rPr lang="ru-RU" sz="1500" b="1" dirty="0">
                <a:solidFill>
                  <a:schemeClr val="tx2"/>
                </a:solidFill>
              </a:rPr>
              <a:t>0503769М_БК_КОСГУ</a:t>
            </a:r>
          </a:p>
        </p:txBody>
      </p:sp>
    </p:spTree>
    <p:extLst>
      <p:ext uri="{BB962C8B-B14F-4D97-AF65-F5344CB8AC3E}">
        <p14:creationId xmlns:p14="http://schemas.microsoft.com/office/powerpoint/2010/main" val="14094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2" y="65508"/>
            <a:ext cx="83661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Обороты по счета при завершении финансового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35" y="1004853"/>
            <a:ext cx="8619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162н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завершении текущего финансового года обороты по счетам, отражающим увеличение и уменьшение активов и обязательств, в регистры бухгалтерского учета очередного финансового года не переходят.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счетам расчетов по дебиторской (кредиторской) задолженности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обороты по которым содержат в 24 – 26 разрядах номера счета подстатьи КОСГУ 560 «Увеличение прочей дебиторской задолженности», 730 «Увеличение прочей кредиторской задолженности»,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формируются с отражением в 26 разряде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 счета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разряда соответствующих подстатей КОСГУ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отражающего классификацию институциональных единиц.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34" y="3174052"/>
            <a:ext cx="8619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183н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При завершении текущего финансового года обороты по счетам, отражающим увеличение и уменьшение активов и обязательств, за исключением счетов учета расчетов по дебиторской и кредиторской задолженности, содержащих в 24-26 разрядах номера счета подстатьи классификации операций сектора государственного управления (КОСГУ) «Увеличение прочей дебиторской задолженности», «Уменьшение прочей дебиторской задолженности», «Увеличение прочей кредиторской задолженности», «Уменьшение прочей кредиторской задолженности»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счета расчетов по прочей дебиторской (кредиторской) задолженности), в регистры бухгалтерского учета очередного финансового года не переходят. Остатки по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счетам расчетов по прочей дебиторской (кредиторской) задолженности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формируются с отражением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26 разряде номера счета третьего разряда соответствующих подстатей КОСГУ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«Увеличение прочей дебиторской задолженности», «Увеличение прочей кредиторской задолженности», отражающего классификацию институциональных единиц.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22740"/>
            <a:ext cx="8292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                 Письмо ФНС России от 01.03.2019 №ПА-4-6/3632</a:t>
            </a:r>
            <a:r>
              <a:rPr lang="en-US" sz="2000" b="1" dirty="0" smtClean="0">
                <a:solidFill>
                  <a:schemeClr val="tx2"/>
                </a:solidFill>
              </a:rPr>
              <a:t>@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just"/>
            <a:endParaRPr lang="ru-RU" sz="2000" b="1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Налоговая </a:t>
            </a:r>
            <a:r>
              <a:rPr lang="ru-RU" sz="2000" dirty="0"/>
              <a:t>служба готова к приему бухгалтерской и финансовой отчетности организаций госсектора за </a:t>
            </a:r>
            <a:r>
              <a:rPr lang="ru-RU" sz="2000" dirty="0" smtClean="0"/>
              <a:t>2021 </a:t>
            </a:r>
            <a:r>
              <a:rPr lang="ru-RU" sz="2000" dirty="0"/>
              <a:t>год.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На данный момент не обновлен формат для </a:t>
            </a:r>
            <a:r>
              <a:rPr lang="ru-RU" sz="2000" b="1" dirty="0" smtClean="0">
                <a:solidFill>
                  <a:schemeClr val="tx2"/>
                </a:solidFill>
              </a:rPr>
              <a:t>0503721  </a:t>
            </a:r>
            <a:r>
              <a:rPr lang="ru-RU" sz="2000" b="1" dirty="0">
                <a:solidFill>
                  <a:schemeClr val="tx2"/>
                </a:solidFill>
              </a:rPr>
              <a:t>Отчет о финансовых результатах деятельности </a:t>
            </a:r>
            <a:r>
              <a:rPr lang="ru-RU" sz="2000" b="1" dirty="0" smtClean="0">
                <a:solidFill>
                  <a:schemeClr val="tx2"/>
                </a:solidFill>
              </a:rPr>
              <a:t>учреждения</a:t>
            </a:r>
            <a:endParaRPr lang="ru-RU" sz="2000" dirty="0"/>
          </a:p>
          <a:p>
            <a:pPr algn="just"/>
            <a:endParaRPr lang="ru-RU" sz="2000" dirty="0" smtClean="0">
              <a:solidFill>
                <a:srgbClr val="106BBE"/>
              </a:solidFill>
              <a:hlinkClick r:id="rId3"/>
            </a:endParaRPr>
          </a:p>
          <a:p>
            <a:pPr algn="just"/>
            <a:r>
              <a:rPr lang="ru-RU" sz="2000" dirty="0" smtClean="0"/>
              <a:t>Срок сдачи отчетности – не позднее 3-ех месяцев после окончания отчетного года, т.е. 31 марта 2021 года </a:t>
            </a:r>
          </a:p>
        </p:txBody>
      </p:sp>
      <p:pic>
        <p:nvPicPr>
          <p:cNvPr id="4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059141" cy="13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403923"/>
            <a:ext cx="936104" cy="936104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2" y="4229401"/>
            <a:ext cx="463866" cy="3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3463" y="89336"/>
            <a:ext cx="8599712" cy="1008112"/>
          </a:xfrm>
        </p:spPr>
        <p:txBody>
          <a:bodyPr/>
          <a:lstStyle/>
          <a:p>
            <a:r>
              <a:rPr lang="ru-RU" altLang="ru-RU" sz="3200" dirty="0" smtClean="0"/>
              <a:t>Представление </a:t>
            </a:r>
            <a:r>
              <a:rPr lang="ru-RU" altLang="ru-RU" sz="3200" dirty="0"/>
              <a:t>отчетности в налоговые </a:t>
            </a:r>
            <a:r>
              <a:rPr lang="ru-RU" altLang="ru-RU" sz="3200" dirty="0" smtClean="0"/>
              <a:t>органы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28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2" y="65508"/>
            <a:ext cx="83661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Обороты по счета при завершении финансового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35" y="1004853"/>
            <a:ext cx="86197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191н в редакции 311н</a:t>
            </a:r>
          </a:p>
          <a:p>
            <a:pPr algn="just"/>
            <a:r>
              <a:rPr lang="ru-RU" sz="2000" dirty="0"/>
              <a:t>«</a:t>
            </a:r>
            <a:r>
              <a:rPr lang="ru-RU" sz="2000" b="1" dirty="0">
                <a:solidFill>
                  <a:srgbClr val="FF0000"/>
                </a:solidFill>
              </a:rPr>
              <a:t>В группе граф 5 – 8 </a:t>
            </a:r>
            <a:r>
              <a:rPr lang="ru-RU" sz="2000" dirty="0"/>
              <a:t>«изменение задолженности» отражаются показатели расчетов по номерам счетов, </a:t>
            </a:r>
            <a:r>
              <a:rPr lang="ru-RU" sz="2000" b="1" dirty="0">
                <a:solidFill>
                  <a:srgbClr val="FF0000"/>
                </a:solidFill>
              </a:rPr>
              <a:t>содержащим в 24 – 26 разрядах соответствующую подстатью КОСГУ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обороты расчетов по соответствующим подстатьям КОСГУ статей КОСГУ 560 и 660 с отражением в графе 1 раздела 1 Сведений (ф. 0503169) номера счета аналитического учета счетов 020500000, 020600000, 020800000, 020900000, 021010000, 021005000 </a:t>
            </a:r>
            <a:r>
              <a:rPr lang="ru-RU" sz="2000" dirty="0">
                <a:solidFill>
                  <a:srgbClr val="FF0000"/>
                </a:solidFill>
              </a:rPr>
              <a:t>с указанием в 24 – 25 разрядах номера счета нулей, в 26 разряде номера счета третий разряд соответствующей подстатьи КОСГУ </a:t>
            </a:r>
            <a:r>
              <a:rPr lang="ru-RU" sz="2000" dirty="0"/>
              <a:t>«Увеличения прочей дебиторской задолженности»;</a:t>
            </a:r>
          </a:p>
          <a:p>
            <a:pPr algn="just"/>
            <a:r>
              <a:rPr lang="ru-RU" sz="2000" dirty="0"/>
              <a:t>обороты расчетов по соответствующим подстатьям КОСГУ статей КОСГУ 730 и 830 с отражением в графе 1 раздела 1 Сведений (ф. 0503169) номера счета аналитического учета счетов 030200000, 030300000, 030402000, 030403000, 030406000 </a:t>
            </a:r>
            <a:r>
              <a:rPr lang="ru-RU" sz="2000" dirty="0">
                <a:solidFill>
                  <a:srgbClr val="FF0000"/>
                </a:solidFill>
              </a:rPr>
              <a:t>с указанием в 24 – 25 разрядах номера счета нулей, в 26 разряде номера счета третий разряд соответствующей подстатьи КОСГУ</a:t>
            </a:r>
            <a:r>
              <a:rPr lang="ru-RU" sz="2000" dirty="0"/>
              <a:t> «Увеличения прочей кредиторской задолженности».»;</a:t>
            </a:r>
          </a:p>
        </p:txBody>
      </p:sp>
    </p:spTree>
    <p:extLst>
      <p:ext uri="{BB962C8B-B14F-4D97-AF65-F5344CB8AC3E}">
        <p14:creationId xmlns:p14="http://schemas.microsoft.com/office/powerpoint/2010/main" val="16322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46" y="150336"/>
            <a:ext cx="8715752" cy="738664"/>
          </a:xfrm>
        </p:spPr>
        <p:txBody>
          <a:bodyPr/>
          <a:lstStyle/>
          <a:p>
            <a:pPr algn="l"/>
            <a:r>
              <a:rPr lang="ru-RU" sz="32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сведений по дебиторской и кредиторской задолженности в 2021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22098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0409242V620100414</a:t>
            </a:r>
            <a:r>
              <a:rPr lang="ru-RU" dirty="0"/>
              <a:t> </a:t>
            </a:r>
            <a:r>
              <a:rPr lang="ru-RU" dirty="0" smtClean="0"/>
              <a:t>   1   20631   </a:t>
            </a:r>
            <a:r>
              <a:rPr lang="ru-RU" b="1" dirty="0" smtClean="0"/>
              <a:t>000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7400" y="393971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0409242V620100414</a:t>
            </a:r>
            <a:r>
              <a:rPr lang="ru-RU" dirty="0"/>
              <a:t> </a:t>
            </a:r>
            <a:r>
              <a:rPr lang="ru-RU" dirty="0" smtClean="0"/>
              <a:t>   1   20631   </a:t>
            </a:r>
            <a:r>
              <a:rPr lang="ru-RU" b="1" dirty="0" smtClean="0"/>
              <a:t>00</a:t>
            </a:r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600" y="2108200"/>
            <a:ext cx="1600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ysClr val="windowText" lastClr="000000"/>
                </a:solidFill>
              </a:rPr>
              <a:t>о</a:t>
            </a:r>
            <a:r>
              <a:rPr lang="ru-RU" sz="2000" dirty="0" smtClean="0">
                <a:solidFill>
                  <a:sysClr val="windowText" lastClr="000000"/>
                </a:solidFill>
              </a:rPr>
              <a:t>тчетность за 2020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924800" y="3022600"/>
            <a:ext cx="457200" cy="812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8600" y="3835400"/>
            <a:ext cx="1600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отчетность</a:t>
            </a:r>
            <a:endParaRPr lang="ru-RU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>
                <a:solidFill>
                  <a:sysClr val="windowText" lastClr="000000"/>
                </a:solidFill>
              </a:rPr>
              <a:t>в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953001"/>
            <a:ext cx="6400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/>
              <a:t>третий разряд соответствующей подстатьи КОСГУ «Увеличения прочей </a:t>
            </a:r>
            <a:r>
              <a:rPr lang="ru-RU" sz="1800" dirty="0" smtClean="0"/>
              <a:t>дебиторской задолженности</a:t>
            </a:r>
            <a:r>
              <a:rPr lang="ru-RU" sz="1800" dirty="0"/>
              <a:t>»</a:t>
            </a:r>
          </a:p>
        </p:txBody>
      </p:sp>
      <p:cxnSp>
        <p:nvCxnSpPr>
          <p:cNvPr id="10" name="Соединительная линия уступом 9"/>
          <p:cNvCxnSpPr>
            <a:stCxn id="7" idx="3"/>
            <a:endCxn id="14" idx="3"/>
          </p:cNvCxnSpPr>
          <p:nvPr/>
        </p:nvCxnSpPr>
        <p:spPr>
          <a:xfrm flipV="1">
            <a:off x="8534400" y="4124381"/>
            <a:ext cx="76200" cy="1151786"/>
          </a:xfrm>
          <a:prstGeom prst="bentConnector3">
            <a:avLst>
              <a:gd name="adj1" fmla="val 40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3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842" y="76201"/>
            <a:ext cx="8688456" cy="820737"/>
          </a:xfrm>
        </p:spPr>
        <p:txBody>
          <a:bodyPr/>
          <a:lstStyle/>
          <a:p>
            <a:pPr algn="l"/>
            <a:r>
              <a:rPr lang="ru-RU" sz="3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Детализация КОСГУ 560, 660, 730, 830 по подстатьям для отражения в </a:t>
            </a:r>
            <a:r>
              <a:rPr lang="ru-RU" sz="3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</a:t>
            </a:r>
            <a:r>
              <a:rPr lang="ru-RU" sz="3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3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0503169, 0503769</a:t>
            </a:r>
            <a:endParaRPr lang="ru-RU" sz="30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187354"/>
            <a:ext cx="4495800" cy="5240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001</a:t>
            </a:r>
            <a:r>
              <a:rPr lang="ru-RU" sz="1200" dirty="0">
                <a:cs typeface="Times New Roman" panose="02020603050405020304" pitchFamily="18" charset="0"/>
              </a:rPr>
              <a:t> Расчеты </a:t>
            </a:r>
            <a:r>
              <a:rPr lang="ru-RU" sz="1200" dirty="0" smtClean="0">
                <a:cs typeface="Times New Roman" panose="02020603050405020304" pitchFamily="18" charset="0"/>
              </a:rPr>
              <a:t>с </a:t>
            </a:r>
            <a:r>
              <a:rPr lang="ru-RU" sz="1200" dirty="0">
                <a:cs typeface="Times New Roman" panose="02020603050405020304" pitchFamily="18" charset="0"/>
              </a:rPr>
              <a:t>участниками бюджетного процесса;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002</a:t>
            </a:r>
            <a:r>
              <a:rPr lang="ru-RU" sz="1200" dirty="0">
                <a:cs typeface="Times New Roman" panose="02020603050405020304" pitchFamily="18" charset="0"/>
              </a:rPr>
              <a:t> Расчеты с государственными (муниципальными) АУ БУ;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003</a:t>
            </a:r>
            <a:r>
              <a:rPr lang="ru-RU" sz="1200" dirty="0">
                <a:cs typeface="Times New Roman" panose="02020603050405020304" pitchFamily="18" charset="0"/>
              </a:rPr>
              <a:t> Расчеты с финансовыми и нефинансовыми организациями госсектора;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004</a:t>
            </a:r>
            <a:r>
              <a:rPr lang="ru-RU" sz="1200" dirty="0">
                <a:cs typeface="Times New Roman" panose="02020603050405020304" pitchFamily="18" charset="0"/>
              </a:rPr>
              <a:t> Расчеты с иными нефинансовыми организациями;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005</a:t>
            </a:r>
            <a:r>
              <a:rPr lang="ru-RU" sz="1200" dirty="0">
                <a:cs typeface="Times New Roman" panose="02020603050405020304" pitchFamily="18" charset="0"/>
              </a:rPr>
              <a:t> Расчеты с иными финансовыми организациями;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006</a:t>
            </a:r>
            <a:r>
              <a:rPr lang="ru-RU" sz="1200" dirty="0">
                <a:cs typeface="Times New Roman" panose="02020603050405020304" pitchFamily="18" charset="0"/>
              </a:rPr>
              <a:t> Расчеты с некоммерческими организациями и физическими лицами - производителями товаров, работ, услуг;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007</a:t>
            </a:r>
            <a:r>
              <a:rPr lang="ru-RU" sz="1200" dirty="0">
                <a:cs typeface="Times New Roman" panose="02020603050405020304" pitchFamily="18" charset="0"/>
              </a:rPr>
              <a:t> Расчеты с физическими лицами;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008 </a:t>
            </a:r>
            <a:r>
              <a:rPr lang="ru-RU" sz="1200" dirty="0">
                <a:cs typeface="Times New Roman" panose="02020603050405020304" pitchFamily="18" charset="0"/>
              </a:rPr>
              <a:t>Расчеты с наднациональными организациями и правительствами иностранных государств;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009</a:t>
            </a:r>
            <a:r>
              <a:rPr lang="ru-RU" sz="1200" dirty="0">
                <a:cs typeface="Times New Roman" panose="02020603050405020304" pitchFamily="18" charset="0"/>
              </a:rPr>
              <a:t> Расчеты с нерезидентами.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1187354"/>
            <a:ext cx="4191000" cy="52407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7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Кроме отдельных счетов</a:t>
            </a:r>
            <a:br>
              <a:rPr lang="ru-RU" sz="17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FF0000"/>
                </a:solidFill>
                <a:cs typeface="Times New Roman" panose="02020603050405020304" pitchFamily="18" charset="0"/>
              </a:rPr>
              <a:t>(п. 13.6. приказа Минфина № 209н):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Например: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cs typeface="Times New Roman" panose="02020603050405020304" pitchFamily="18" charset="0"/>
              </a:rPr>
              <a:t>1 205 11 000 </a:t>
            </a:r>
            <a:r>
              <a:rPr lang="ru-RU" sz="1200" dirty="0">
                <a:cs typeface="Times New Roman" panose="02020603050405020304" pitchFamily="18" charset="0"/>
              </a:rPr>
              <a:t>«Расчеты с плательщиками налогов»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cs typeface="Times New Roman" panose="02020603050405020304" pitchFamily="18" charset="0"/>
              </a:rPr>
              <a:t>1 205 12 000 </a:t>
            </a:r>
            <a:r>
              <a:rPr lang="ru-RU" sz="1200" dirty="0">
                <a:cs typeface="Times New Roman" panose="02020603050405020304" pitchFamily="18" charset="0"/>
              </a:rPr>
              <a:t>«Расчеты с плательщиками государственных пошлин, сборов»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cs typeface="Times New Roman" panose="02020603050405020304" pitchFamily="18" charset="0"/>
              </a:rPr>
              <a:t>1 205 13 000 </a:t>
            </a:r>
            <a:r>
              <a:rPr lang="ru-RU" sz="1200" dirty="0">
                <a:cs typeface="Times New Roman" panose="02020603050405020304" pitchFamily="18" charset="0"/>
              </a:rPr>
              <a:t>«Расчеты с плательщиками таможенных платежей»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cs typeface="Times New Roman" panose="02020603050405020304" pitchFamily="18" charset="0"/>
              </a:rPr>
              <a:t>1 205 14 000 </a:t>
            </a:r>
            <a:r>
              <a:rPr lang="ru-RU" sz="1200" dirty="0">
                <a:cs typeface="Times New Roman" panose="02020603050405020304" pitchFamily="18" charset="0"/>
              </a:rPr>
              <a:t>«Расчеты с плательщиками по обязательным страховым взносам»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cs typeface="Times New Roman" panose="02020603050405020304" pitchFamily="18" charset="0"/>
              </a:rPr>
              <a:t>1 205 81 000 </a:t>
            </a:r>
            <a:r>
              <a:rPr lang="ru-RU" sz="1200" dirty="0">
                <a:cs typeface="Times New Roman" panose="02020603050405020304" pitchFamily="18" charset="0"/>
              </a:rPr>
              <a:t>«Расчеты по невыясненным поступлениям»</a:t>
            </a:r>
          </a:p>
        </p:txBody>
      </p:sp>
    </p:spTree>
    <p:extLst>
      <p:ext uri="{BB962C8B-B14F-4D97-AF65-F5344CB8AC3E}">
        <p14:creationId xmlns:p14="http://schemas.microsoft.com/office/powerpoint/2010/main" val="11436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490" y="150336"/>
            <a:ext cx="8674808" cy="738664"/>
          </a:xfrm>
        </p:spPr>
        <p:txBody>
          <a:bodyPr/>
          <a:lstStyle/>
          <a:p>
            <a:pPr algn="l"/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сведений по дебиторской и кредиторской задолженности в 2021 </a:t>
            </a: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году (ф.0503169_КОСГУ, ф.0503769_КОСГУ)</a:t>
            </a:r>
            <a:endParaRPr lang="ru-RU" sz="20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DC98BC3-F50C-4EB4-8BE3-4C01F7AB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2" y="838835"/>
            <a:ext cx="1305338" cy="32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600" b="1" dirty="0" smtClean="0">
                <a:solidFill>
                  <a:srgbClr val="286CA5"/>
                </a:solidFill>
              </a:rPr>
              <a:t>В 2020 году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DC98BC3-F50C-4EB4-8BE3-4C01F7AB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16" y="3455519"/>
            <a:ext cx="1305338" cy="32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600" b="1" dirty="0" smtClean="0">
                <a:solidFill>
                  <a:srgbClr val="286CA5"/>
                </a:solidFill>
              </a:rPr>
              <a:t>В 2021 году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/>
          <a:stretch/>
        </p:blipFill>
        <p:spPr bwMode="auto">
          <a:xfrm>
            <a:off x="161016" y="1473951"/>
            <a:ext cx="7724775" cy="20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7885791" y="2511184"/>
            <a:ext cx="1135379" cy="614754"/>
          </a:xfrm>
          <a:prstGeom prst="wedgeRoundRectCallout">
            <a:avLst>
              <a:gd name="adj1" fmla="val -46641"/>
              <a:gd name="adj2" fmla="val 794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Общие итоги</a:t>
            </a:r>
            <a:endParaRPr lang="ru-RU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6" y="4080216"/>
            <a:ext cx="76676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745707" y="1158444"/>
            <a:ext cx="3275463" cy="621472"/>
          </a:xfrm>
          <a:prstGeom prst="wedgeRoundRectCallout">
            <a:avLst>
              <a:gd name="adj1" fmla="val 9132"/>
              <a:gd name="adj2" fmla="val 998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Гр.9=гр.2(КОСГУ 000)+гр.5(КОСГУ 000)- гр.7(КОСГУ 000)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747979" y="3740188"/>
            <a:ext cx="3275463" cy="621472"/>
          </a:xfrm>
          <a:prstGeom prst="wedgeRoundRectCallout">
            <a:avLst>
              <a:gd name="adj1" fmla="val 7882"/>
              <a:gd name="adj2" fmla="val 1964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Гр.9=гр.2(КОСГУ 000)+гр.5(КОСГУ 000</a:t>
            </a:r>
            <a:r>
              <a:rPr lang="ru-RU" sz="1500" dirty="0" smtClean="0">
                <a:solidFill>
                  <a:srgbClr val="FF0000"/>
                </a:solidFill>
              </a:rPr>
              <a:t>+00Х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)- гр.7(КОСГУ 000+</a:t>
            </a:r>
            <a:r>
              <a:rPr lang="ru-RU" sz="1500" dirty="0" smtClean="0">
                <a:solidFill>
                  <a:srgbClr val="FF0000"/>
                </a:solidFill>
              </a:rPr>
              <a:t>00Х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885791" y="4572000"/>
            <a:ext cx="1135379" cy="1432198"/>
          </a:xfrm>
          <a:prstGeom prst="wedgeRoundRectCallout">
            <a:avLst>
              <a:gd name="adj1" fmla="val -51449"/>
              <a:gd name="adj2" fmla="val 6167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Расчет общих итоговых строк не меняется</a:t>
            </a:r>
            <a:endParaRPr lang="ru-RU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840956" y="1160716"/>
            <a:ext cx="2863813" cy="621472"/>
          </a:xfrm>
          <a:prstGeom prst="wedgeRoundRectCallout">
            <a:avLst>
              <a:gd name="adj1" fmla="val 26505"/>
              <a:gd name="adj2" fmla="val 866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Гр.5(КОСГУ 000)=гр.5(КОСГУ 560)+гр.5(КОСГУ 56Х,73Х)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50116" y="1163215"/>
            <a:ext cx="2663543" cy="621472"/>
          </a:xfrm>
          <a:prstGeom prst="wedgeRoundRectCallout">
            <a:avLst>
              <a:gd name="adj1" fmla="val 14408"/>
              <a:gd name="adj2" fmla="val 800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Остатки- КОСГУ 000</a:t>
            </a:r>
          </a:p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Изменение </a:t>
            </a:r>
            <a:r>
              <a:rPr lang="ru-RU" sz="1500" dirty="0" err="1" smtClean="0">
                <a:solidFill>
                  <a:schemeClr val="accent3">
                    <a:lumMod val="50000"/>
                  </a:schemeClr>
                </a:solidFill>
              </a:rPr>
              <a:t>задолж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500" dirty="0" err="1" smtClean="0">
                <a:solidFill>
                  <a:schemeClr val="accent3">
                    <a:lumMod val="50000"/>
                  </a:schemeClr>
                </a:solidFill>
              </a:rPr>
              <a:t>гр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 5-8 – КОСГУ 560, 56Х(73Х)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843228" y="3756108"/>
            <a:ext cx="2863813" cy="621472"/>
          </a:xfrm>
          <a:prstGeom prst="wedgeRoundRectCallout">
            <a:avLst>
              <a:gd name="adj1" fmla="val 26982"/>
              <a:gd name="adj2" fmla="val 1679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Нет итога в КОСГУ 000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152388" y="3772254"/>
            <a:ext cx="2663543" cy="1168235"/>
          </a:xfrm>
          <a:prstGeom prst="wedgeRoundRectCallout">
            <a:avLst>
              <a:gd name="adj1" fmla="val 14408"/>
              <a:gd name="adj2" fmla="val 696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Остатки- КОСГУ 000</a:t>
            </a:r>
          </a:p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Изменение </a:t>
            </a:r>
            <a:r>
              <a:rPr lang="ru-RU" sz="1500" dirty="0" err="1" smtClean="0">
                <a:solidFill>
                  <a:schemeClr val="accent3">
                    <a:lumMod val="50000"/>
                  </a:schemeClr>
                </a:solidFill>
              </a:rPr>
              <a:t>задолж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500" dirty="0" err="1" smtClean="0">
                <a:solidFill>
                  <a:schemeClr val="accent3">
                    <a:lumMod val="50000"/>
                  </a:schemeClr>
                </a:solidFill>
              </a:rPr>
              <a:t>гр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 5-8 – </a:t>
            </a:r>
            <a:r>
              <a:rPr lang="ru-RU" sz="1500" dirty="0" smtClean="0">
                <a:solidFill>
                  <a:srgbClr val="FF0000"/>
                </a:solidFill>
              </a:rPr>
              <a:t>КОСГУ 000(раньше было 560), КОСГУ 00Х (раньше было 56Х,73Х)</a:t>
            </a:r>
            <a:endParaRPr lang="ru-RU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93463" y="116632"/>
            <a:ext cx="8599712" cy="1008112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по дебиторской и кредиторской задолженности</a:t>
            </a:r>
            <a:endParaRPr lang="ru-RU" sz="28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51580" y="5625851"/>
            <a:ext cx="8261728" cy="621472"/>
          </a:xfrm>
          <a:prstGeom prst="wedgeRoundRectCallout">
            <a:avLst>
              <a:gd name="adj1" fmla="val -25219"/>
              <a:gd name="adj2" fmla="val -934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Счет 0 401 40 </a:t>
            </a:r>
            <a:r>
              <a:rPr lang="ru-RU" sz="1600" b="1" dirty="0" smtClean="0">
                <a:solidFill>
                  <a:srgbClr val="FF0000"/>
                </a:solidFill>
              </a:rPr>
              <a:t>000 не </a:t>
            </a:r>
            <a:r>
              <a:rPr lang="ru-RU" sz="1600" b="1" dirty="0">
                <a:solidFill>
                  <a:srgbClr val="FF0000"/>
                </a:solidFill>
              </a:rPr>
              <a:t>детализируется по </a:t>
            </a:r>
            <a:r>
              <a:rPr lang="ru-RU" sz="1600" b="1" dirty="0" smtClean="0">
                <a:solidFill>
                  <a:srgbClr val="FF0000"/>
                </a:solidFill>
              </a:rPr>
              <a:t>счетам 0 </a:t>
            </a:r>
            <a:r>
              <a:rPr lang="ru-RU" sz="1600" b="1" dirty="0">
                <a:solidFill>
                  <a:srgbClr val="FF0000"/>
                </a:solidFill>
              </a:rPr>
              <a:t>401 41 000 и 0 401 49 000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" y="1420576"/>
            <a:ext cx="8261728" cy="381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1447801" y="1124744"/>
            <a:ext cx="7445374" cy="1491457"/>
          </a:xfrm>
          <a:prstGeom prst="wedgeRoundRectCallout">
            <a:avLst>
              <a:gd name="adj1" fmla="val 18944"/>
              <a:gd name="adj2" fmla="val 588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19074" r="49417" b="55926"/>
          <a:stretch/>
        </p:blipFill>
        <p:spPr bwMode="auto">
          <a:xfrm>
            <a:off x="321967" y="2911995"/>
            <a:ext cx="8364460" cy="30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C03846A-773B-4354-A3C2-5946AAF3B30A}"/>
              </a:ext>
            </a:extLst>
          </p:cNvPr>
          <p:cNvSpPr/>
          <p:nvPr/>
        </p:nvSpPr>
        <p:spPr>
          <a:xfrm>
            <a:off x="1524000" y="1305589"/>
            <a:ext cx="7211144" cy="105394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При </a:t>
            </a:r>
            <a:r>
              <a:rPr lang="ru-RU" sz="1400" b="1" dirty="0"/>
              <a:t>составлении учредителем сводного Приложения (ф. 0503769)</a:t>
            </a:r>
            <a:r>
              <a:rPr lang="ru-RU" sz="1400" dirty="0"/>
              <a:t> в графе 1 раздела 2 «Сведения о просроченной задолженности» указывается код (номер) счетов бухгалтерского учета, </a:t>
            </a:r>
            <a:r>
              <a:rPr lang="ru-RU" sz="1400" b="1" dirty="0"/>
              <a:t>показатели граф 5 – 8 раздела 2 «Сведения о просроченной задолженности» не заполняются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6" y="1242469"/>
            <a:ext cx="1030299" cy="13737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24088" y="2901288"/>
            <a:ext cx="4062339" cy="10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93463" y="116632"/>
            <a:ext cx="85997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47" b="1" i="0" kern="1200" cap="none" baseline="0">
                <a:solidFill>
                  <a:schemeClr val="tx2"/>
                </a:solidFill>
                <a:latin typeface="Arial"/>
                <a:ea typeface="Segoe UI" panose="020B0502040204020203" pitchFamily="34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ru-RU" sz="2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Сведений по дебиторской и кредиторской  задолженности (ф. 0503769)</a:t>
            </a:r>
          </a:p>
        </p:txBody>
      </p:sp>
    </p:spTree>
    <p:extLst>
      <p:ext uri="{BB962C8B-B14F-4D97-AF65-F5344CB8AC3E}">
        <p14:creationId xmlns:p14="http://schemas.microsoft.com/office/powerpoint/2010/main" val="28655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1043953" y="1129568"/>
            <a:ext cx="6665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Приказ 250н от 29.10.2020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92791" y="2853554"/>
            <a:ext cx="2558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0503317</a:t>
            </a:r>
          </a:p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0503323</a:t>
            </a:r>
          </a:p>
          <a:p>
            <a:pPr algn="ctr"/>
            <a:r>
              <a:rPr lang="mr-IN" sz="3200" b="1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2951019" y="1828281"/>
            <a:ext cx="36388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Бюджеты городских округов</a:t>
            </a:r>
          </a:p>
          <a:p>
            <a:pPr algn="ctr"/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</a:p>
          <a:p>
            <a:pPr algn="ctr"/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Бюджеты муниципальных округов</a:t>
            </a:r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Закрывающая фигурная скобка 3"/>
          <p:cNvSpPr/>
          <p:nvPr/>
        </p:nvSpPr>
        <p:spPr>
          <a:xfrm>
            <a:off x="6589903" y="1807078"/>
            <a:ext cx="983673" cy="4031873"/>
          </a:xfrm>
          <a:prstGeom prst="rightBrace">
            <a:avLst>
              <a:gd name="adj1" fmla="val 5058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/>
          <p:nvPr/>
        </p:nvSpPr>
        <p:spPr>
          <a:xfrm>
            <a:off x="7867477" y="1017631"/>
            <a:ext cx="714811" cy="5653169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Одна графа</a:t>
            </a:r>
            <a:endParaRPr lang="ru-RU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93463" y="116632"/>
            <a:ext cx="8599712" cy="100811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ru-RU" dirty="0" smtClean="0"/>
              <a:t>Изменение наименования граф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3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05235" y="1691686"/>
            <a:ext cx="609110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6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Новшества </a:t>
            </a:r>
            <a:r>
              <a:rPr lang="ru-RU" altLang="ru-RU" sz="6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ПК «Свод-СМАРТ»</a:t>
            </a:r>
            <a:r>
              <a:rPr lang="ru-RU" altLang="ru-RU" sz="60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60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03948" y="3851926"/>
            <a:ext cx="9361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1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В </a:t>
            </a:r>
            <a:r>
              <a:rPr lang="ru-RU" sz="2600" dirty="0"/>
              <a:t>реквизитах отчета на вкладке ответственные лица </a:t>
            </a:r>
            <a:r>
              <a:rPr lang="ru-RU" sz="2600" dirty="0" smtClean="0"/>
              <a:t>добавлена информация  </a:t>
            </a:r>
            <a:r>
              <a:rPr lang="ru-RU" sz="2600" dirty="0"/>
              <a:t>ФИО и </a:t>
            </a:r>
            <a:r>
              <a:rPr lang="ru-RU" sz="2600" dirty="0" smtClean="0"/>
              <a:t>телефон </a:t>
            </a:r>
            <a:r>
              <a:rPr lang="ru-RU" sz="2600" dirty="0"/>
              <a:t>пользователя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42" y="1135892"/>
            <a:ext cx="59150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/>
              <a:t>Добавлена настройка ЭП в отчетах "Отображение информации о сертификате ЭП"</a:t>
            </a: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628650" y="1261963"/>
            <a:ext cx="8515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Свод-Смарт -</a:t>
            </a:r>
            <a:r>
              <a:rPr lang="en-US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&gt;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Отчеты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-</a:t>
            </a:r>
            <a:r>
              <a:rPr lang="en-US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&gt;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ЭП 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в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отчетах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-</a:t>
            </a:r>
            <a:r>
              <a:rPr lang="en-US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&gt;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Отображение 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информации о сертификате ЭП</a:t>
            </a:r>
            <a:endParaRPr lang="ru-RU" sz="1700" b="1" dirty="0" smtClean="0">
              <a:solidFill>
                <a:srgbClr val="262626"/>
              </a:solidFill>
              <a:latin typeface="Segoe UI" pitchFamily="34" charset="0"/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72084"/>
            <a:ext cx="84296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62254" y="4627567"/>
            <a:ext cx="8115021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Данная </a:t>
            </a:r>
            <a:r>
              <a:rPr lang="ru-RU" sz="1600" dirty="0"/>
              <a:t>настройка предназначена для отображения информации о сертификате в Системных комментариях, Журнале событий.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Будут </a:t>
            </a:r>
            <a:r>
              <a:rPr lang="ru-RU" sz="1600" dirty="0"/>
              <a:t>доступны 2 варианта:</a:t>
            </a:r>
          </a:p>
          <a:p>
            <a:pPr marL="285750" lvl="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dirty="0" smtClean="0"/>
              <a:t>Отображать </a:t>
            </a:r>
            <a:r>
              <a:rPr lang="ru-RU" sz="1600" dirty="0"/>
              <a:t>всю информацию (по умолчанию устанавливается данный вариант) </a:t>
            </a:r>
          </a:p>
          <a:p>
            <a:pPr marL="285750" lvl="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dirty="0"/>
              <a:t>Не отображать личную </a:t>
            </a:r>
            <a:r>
              <a:rPr lang="ru-RU" sz="1600" dirty="0" smtClean="0"/>
              <a:t>информацию </a:t>
            </a:r>
            <a:r>
              <a:rPr lang="ru-RU" sz="1600" dirty="0"/>
              <a:t>(ИНН, СНИЛС, ОГРН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391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91782"/>
              </p:ext>
            </p:extLst>
          </p:nvPr>
        </p:nvGraphicFramePr>
        <p:xfrm>
          <a:off x="690444" y="1174648"/>
          <a:ext cx="8058020" cy="54560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9267"/>
                <a:gridCol w="5978753"/>
              </a:tblGrid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Организации госсектора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Перечень форм отчетности, </a:t>
                      </a:r>
                      <a:r>
                        <a:rPr lang="ru-RU" sz="1600" b="1" dirty="0" smtClean="0">
                          <a:effectLst/>
                        </a:rPr>
                        <a:t>подлежащих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предоставлению </a:t>
                      </a:r>
                      <a:r>
                        <a:rPr lang="ru-RU" sz="1600" b="1" dirty="0">
                          <a:effectLst/>
                        </a:rPr>
                        <a:t>в налоговый орган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</a:tr>
              <a:tr h="1281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Получатели бюджетных средств (в </a:t>
                      </a:r>
                      <a:r>
                        <a:rPr lang="ru-RU" sz="1600" dirty="0" err="1">
                          <a:effectLst/>
                        </a:rPr>
                        <a:t>т.ч</a:t>
                      </a:r>
                      <a:r>
                        <a:rPr lang="ru-RU" sz="1600" dirty="0">
                          <a:effectLst/>
                        </a:rPr>
                        <a:t>. казенные учреждения)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Баланс </a:t>
                      </a:r>
                      <a:r>
                        <a:rPr lang="ru-RU" sz="1400" dirty="0">
                          <a:effectLst/>
                        </a:rPr>
                        <a:t>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</a:t>
                      </a:r>
                      <a:r>
                        <a:rPr lang="ru-RU" sz="1400" u="none" strike="noStrike" dirty="0">
                          <a:effectLst/>
                          <a:hlinkClick r:id="rId3"/>
                        </a:rPr>
                        <a:t>ф. 0503130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3133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Бюджетные и автономные учреждения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. Баланс государственного (муниципального) учреждения (</a:t>
                      </a:r>
                      <a:r>
                        <a:rPr lang="ru-RU" sz="1400" u="none" strike="noStrike" dirty="0">
                          <a:effectLst/>
                          <a:hlinkClick r:id="rId4"/>
                        </a:rPr>
                        <a:t>ф. 0503730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 Отчет об исполнении учреждением Плана его финансово-хозяйственной деятельности (</a:t>
                      </a:r>
                      <a:r>
                        <a:rPr lang="ru-RU" sz="1400" u="none" strike="noStrike" dirty="0">
                          <a:effectLst/>
                          <a:hlinkClick r:id="rId5"/>
                        </a:rPr>
                        <a:t>ф. 0503737</a:t>
                      </a:r>
                      <a:r>
                        <a:rPr lang="ru-RU" sz="1400" dirty="0">
                          <a:effectLst/>
                        </a:rPr>
                        <a:t>) (в разрезе видов финансового обеспечения (деятельности)).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 Отчет о финансовых результатах деятельности учреждения (</a:t>
                      </a:r>
                      <a:r>
                        <a:rPr lang="ru-RU" sz="1400" u="none" strike="noStrike" dirty="0">
                          <a:effectLst/>
                          <a:hlinkClick r:id="rId6"/>
                        </a:rPr>
                        <a:t>ф. 0503721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 Сведения по дебиторской и кредиторской задолженности учреждения </a:t>
                      </a:r>
                      <a:r>
                        <a:rPr lang="ru-RU" sz="1400" dirty="0" smtClean="0">
                          <a:effectLst/>
                        </a:rPr>
                        <a:t> (</a:t>
                      </a:r>
                      <a:r>
                        <a:rPr lang="ru-RU" sz="1400" u="none" strike="noStrike" dirty="0">
                          <a:effectLst/>
                          <a:hlinkClick r:id="rId7"/>
                        </a:rPr>
                        <a:t>ф. 0503769</a:t>
                      </a:r>
                      <a:r>
                        <a:rPr lang="ru-RU" sz="1400" dirty="0">
                          <a:effectLst/>
                        </a:rPr>
                        <a:t>) (в разрезе видов финансового обеспечения (деятельности)).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 Сведения об остатках денежных средств учреждения (</a:t>
                      </a:r>
                      <a:r>
                        <a:rPr lang="ru-RU" sz="1400" u="none" strike="noStrike" dirty="0">
                          <a:effectLst/>
                          <a:hlinkClick r:id="rId8"/>
                        </a:rPr>
                        <a:t>ф. 0503779</a:t>
                      </a:r>
                      <a:r>
                        <a:rPr lang="ru-RU" sz="1400" dirty="0">
                          <a:effectLst/>
                        </a:rPr>
                        <a:t>) (в разрезе деятельности с </a:t>
                      </a:r>
                      <a:r>
                        <a:rPr lang="ru-RU" sz="1400" dirty="0" smtClean="0">
                          <a:effectLst/>
                        </a:rPr>
                        <a:t>целевыми  </a:t>
                      </a:r>
                      <a:r>
                        <a:rPr lang="ru-RU" sz="1400" dirty="0">
                          <a:effectLst/>
                        </a:rPr>
                        <a:t>средствами, деятельности по оказанию услуг (работ), по средствам во временном распоряжении)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 Разделительный (ликвидационный) баланс государственного (муниципального) учреждения (</a:t>
                      </a:r>
                      <a:r>
                        <a:rPr lang="ru-RU" sz="1400" u="none" strike="noStrike" dirty="0">
                          <a:effectLst/>
                          <a:hlinkClick r:id="rId9"/>
                        </a:rPr>
                        <a:t>ф. 0503830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3463" y="89336"/>
            <a:ext cx="8599712" cy="1008112"/>
          </a:xfrm>
        </p:spPr>
        <p:txBody>
          <a:bodyPr/>
          <a:lstStyle/>
          <a:p>
            <a:r>
              <a:rPr lang="ru-RU" altLang="ru-RU" sz="3200" dirty="0" smtClean="0"/>
              <a:t>Представление </a:t>
            </a:r>
            <a:r>
              <a:rPr lang="ru-RU" altLang="ru-RU" sz="3200" dirty="0"/>
              <a:t>отчетности в налоговые </a:t>
            </a:r>
            <a:r>
              <a:rPr lang="ru-RU" altLang="ru-RU" sz="3200" dirty="0" smtClean="0"/>
              <a:t>органы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47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/>
              <a:t>Добавлена настройка "Выводить дату представления при печати Информации о подписи"</a:t>
            </a: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628650" y="1261963"/>
            <a:ext cx="8515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Свод-Смарт -</a:t>
            </a:r>
            <a:r>
              <a:rPr lang="en-US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&gt;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Печать 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-</a:t>
            </a:r>
            <a:r>
              <a:rPr lang="en-US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&gt;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Выводить 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дату представления при печати Информации о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подписи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4" y="4869160"/>
            <a:ext cx="6823610" cy="1835395"/>
          </a:xfrm>
          <a:custGeom>
            <a:avLst/>
            <a:gdLst>
              <a:gd name="connsiteX0" fmla="*/ 0 w 7239262"/>
              <a:gd name="connsiteY0" fmla="*/ 0 h 2316312"/>
              <a:gd name="connsiteX1" fmla="*/ 7239262 w 7239262"/>
              <a:gd name="connsiteY1" fmla="*/ 0 h 2316312"/>
              <a:gd name="connsiteX2" fmla="*/ 7239262 w 7239262"/>
              <a:gd name="connsiteY2" fmla="*/ 1911648 h 2316312"/>
              <a:gd name="connsiteX3" fmla="*/ 6372696 w 7239262"/>
              <a:gd name="connsiteY3" fmla="*/ 1911648 h 2316312"/>
              <a:gd name="connsiteX4" fmla="*/ 6372696 w 7239262"/>
              <a:gd name="connsiteY4" fmla="*/ 2316312 h 2316312"/>
              <a:gd name="connsiteX5" fmla="*/ 0 w 7239262"/>
              <a:gd name="connsiteY5" fmla="*/ 2316312 h 23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9262" h="2316312">
                <a:moveTo>
                  <a:pt x="0" y="0"/>
                </a:moveTo>
                <a:lnTo>
                  <a:pt x="7239262" y="0"/>
                </a:lnTo>
                <a:lnTo>
                  <a:pt x="7239262" y="1911648"/>
                </a:lnTo>
                <a:lnTo>
                  <a:pt x="6372696" y="1911648"/>
                </a:lnTo>
                <a:lnTo>
                  <a:pt x="6372696" y="2316312"/>
                </a:lnTo>
                <a:lnTo>
                  <a:pt x="0" y="231631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6" y="2368960"/>
            <a:ext cx="6486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3" y="3798287"/>
            <a:ext cx="6429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2254" y="1993503"/>
            <a:ext cx="8115021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Segoe UI" pitchFamily="34" charset="0"/>
              </a:rPr>
              <a:t>Настройка включена</a:t>
            </a: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 smtClean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Segoe UI" pitchFamily="34" charset="0"/>
              </a:rPr>
              <a:t>Настройка отключена</a:t>
            </a:r>
          </a:p>
        </p:txBody>
      </p:sp>
    </p:spTree>
    <p:extLst>
      <p:ext uri="{BB962C8B-B14F-4D97-AF65-F5344CB8AC3E}">
        <p14:creationId xmlns:p14="http://schemas.microsoft.com/office/powerpoint/2010/main" val="7930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62" y="116632"/>
            <a:ext cx="8850537" cy="10081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Добавлена возможность </a:t>
            </a:r>
            <a:r>
              <a:rPr lang="ru-RU" sz="2800" dirty="0" err="1" smtClean="0"/>
              <a:t>лок</a:t>
            </a:r>
            <a:r>
              <a:rPr lang="ru-RU" sz="2800" dirty="0" smtClean="0"/>
              <a:t>. админу в своей </a:t>
            </a:r>
            <a:r>
              <a:rPr lang="ru-RU" sz="2800" dirty="0"/>
              <a:t>ветке </a:t>
            </a:r>
            <a:r>
              <a:rPr lang="ru-RU" sz="2800" dirty="0" smtClean="0"/>
              <a:t>снимать </a:t>
            </a:r>
            <a:r>
              <a:rPr lang="ru-RU" sz="2800" dirty="0"/>
              <a:t>все ЭП с отчета </a:t>
            </a: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380259" y="1261963"/>
            <a:ext cx="8573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ru-RU" sz="2000" b="1" dirty="0" smtClean="0"/>
              <a:t> Свод-Смарт-</a:t>
            </a:r>
            <a:r>
              <a:rPr lang="en-US" sz="2000" b="1" dirty="0" smtClean="0"/>
              <a:t>&gt; </a:t>
            </a:r>
            <a:r>
              <a:rPr lang="ru-RU" sz="2000" b="1" dirty="0" smtClean="0"/>
              <a:t>Отчеты</a:t>
            </a:r>
            <a:r>
              <a:rPr lang="ru-RU" sz="2000" b="1" dirty="0"/>
              <a:t>-</a:t>
            </a:r>
            <a:r>
              <a:rPr lang="en-US" sz="2000" b="1" dirty="0"/>
              <a:t>&gt; </a:t>
            </a:r>
            <a:r>
              <a:rPr lang="ru-RU" sz="2000" b="1" dirty="0" smtClean="0"/>
              <a:t>ЭП </a:t>
            </a:r>
            <a:r>
              <a:rPr lang="ru-RU" sz="2000" b="1" dirty="0"/>
              <a:t>в </a:t>
            </a:r>
            <a:r>
              <a:rPr lang="ru-RU" sz="2000" b="1" dirty="0" smtClean="0"/>
              <a:t>отчетах</a:t>
            </a:r>
            <a:r>
              <a:rPr lang="ru-RU" sz="2000" b="1" dirty="0"/>
              <a:t>-</a:t>
            </a:r>
            <a:r>
              <a:rPr lang="en-US" sz="2000" b="1" dirty="0"/>
              <a:t>&gt; </a:t>
            </a:r>
            <a:r>
              <a:rPr lang="ru-RU" sz="2000" b="1" dirty="0" smtClean="0"/>
              <a:t>Запрещать </a:t>
            </a:r>
            <a:r>
              <a:rPr lang="ru-RU" sz="2000" b="1" dirty="0"/>
              <a:t>удалять ЭП отчёта. </a:t>
            </a:r>
            <a:endParaRPr lang="ru-RU" sz="2000" b="1" dirty="0" smtClean="0"/>
          </a:p>
        </p:txBody>
      </p:sp>
      <p:pic>
        <p:nvPicPr>
          <p:cNvPr id="3074" name="Рисунок 4" descr="cid:image011.png@01D70AB0.66EE8A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06131"/>
            <a:ext cx="8115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3" descr="cid:image001.png@01D70AAF.96F6F30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4384222"/>
            <a:ext cx="84867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2254" y="2089039"/>
            <a:ext cx="8115021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Segoe UI" pitchFamily="34" charset="0"/>
              </a:rPr>
              <a:t>Было</a:t>
            </a: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 smtClean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 smtClean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Segoe UI" pitchFamily="34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35132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62" y="116632"/>
            <a:ext cx="8850537" cy="100811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Возможность </a:t>
            </a:r>
            <a:r>
              <a:rPr lang="ru-RU" sz="3000" dirty="0"/>
              <a:t>очистки данных во всех заблокированных ячейках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99847"/>
            <a:ext cx="83343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62" y="116632"/>
            <a:ext cx="8850537" cy="1008112"/>
          </a:xfrm>
        </p:spPr>
        <p:txBody>
          <a:bodyPr>
            <a:normAutofit/>
          </a:bodyPr>
          <a:lstStyle/>
          <a:p>
            <a:r>
              <a:rPr lang="ru-RU" sz="3000" dirty="0"/>
              <a:t>Добавлена новая опция для групп МДКС "не очищать форму перед </a:t>
            </a:r>
            <a:r>
              <a:rPr lang="ru-RU" sz="3000" dirty="0" err="1"/>
              <a:t>автозаполнением</a:t>
            </a:r>
            <a:r>
              <a:rPr lang="ru-RU" sz="3000" dirty="0"/>
              <a:t>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7" r="7727"/>
          <a:stretch/>
        </p:blipFill>
        <p:spPr>
          <a:xfrm flipH="1">
            <a:off x="477679" y="1261963"/>
            <a:ext cx="1970554" cy="2632983"/>
          </a:xfrm>
          <a:custGeom>
            <a:avLst/>
            <a:gdLst>
              <a:gd name="connsiteX0" fmla="*/ 1876890 w 1970554"/>
              <a:gd name="connsiteY0" fmla="*/ 0 h 2632983"/>
              <a:gd name="connsiteX1" fmla="*/ 0 w 1970554"/>
              <a:gd name="connsiteY1" fmla="*/ 0 h 2632983"/>
              <a:gd name="connsiteX2" fmla="*/ 0 w 1970554"/>
              <a:gd name="connsiteY2" fmla="*/ 2632983 h 2632983"/>
              <a:gd name="connsiteX3" fmla="*/ 1970554 w 1970554"/>
              <a:gd name="connsiteY3" fmla="*/ 2632983 h 2632983"/>
              <a:gd name="connsiteX4" fmla="*/ 1970554 w 1970554"/>
              <a:gd name="connsiteY4" fmla="*/ 191279 h 2632983"/>
              <a:gd name="connsiteX5" fmla="*/ 1876890 w 1970554"/>
              <a:gd name="connsiteY5" fmla="*/ 191279 h 263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554" h="2632983">
                <a:moveTo>
                  <a:pt x="1876890" y="0"/>
                </a:moveTo>
                <a:lnTo>
                  <a:pt x="0" y="0"/>
                </a:lnTo>
                <a:lnTo>
                  <a:pt x="0" y="2632983"/>
                </a:lnTo>
                <a:lnTo>
                  <a:pt x="1970554" y="2632983"/>
                </a:lnTo>
                <a:lnTo>
                  <a:pt x="1970554" y="191279"/>
                </a:lnTo>
                <a:lnTo>
                  <a:pt x="1876890" y="191279"/>
                </a:lnTo>
                <a:close/>
              </a:path>
            </a:pathLst>
          </a:custGeom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37286" y="4441898"/>
            <a:ext cx="38297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defRPr/>
            </a:pP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В режиме «</a:t>
            </a:r>
            <a:r>
              <a:rPr lang="ru-RU" sz="2000" b="1" kern="0" dirty="0" err="1" smtClean="0">
                <a:solidFill>
                  <a:srgbClr val="262626"/>
                </a:solidFill>
                <a:latin typeface="Segoe UI" pitchFamily="34" charset="0"/>
              </a:rPr>
              <a:t>Междокументные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 КС» при вызове настроек группы</a:t>
            </a:r>
            <a:endParaRPr lang="ru-RU" sz="2000" b="1" dirty="0" smtClean="0">
              <a:solidFill>
                <a:srgbClr val="262626"/>
              </a:solidFill>
              <a:latin typeface="Segoe U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2916"/>
          <a:stretch/>
        </p:blipFill>
        <p:spPr bwMode="auto">
          <a:xfrm>
            <a:off x="4531057" y="1108883"/>
            <a:ext cx="3753134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Групповое </a:t>
            </a:r>
            <a:r>
              <a:rPr lang="ru-RU" sz="2800" dirty="0"/>
              <a:t>добавление\удаление в </a:t>
            </a:r>
            <a:r>
              <a:rPr lang="ru-RU" sz="2800" dirty="0" smtClean="0"/>
              <a:t>задачах пользователей и форм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309553"/>
            <a:ext cx="66579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3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562254" y="1306386"/>
            <a:ext cx="818169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Информационная группа в </a:t>
            </a:r>
            <a:r>
              <a:rPr lang="en-US" sz="2000" b="1" kern="0" dirty="0" smtClean="0">
                <a:solidFill>
                  <a:srgbClr val="262626"/>
                </a:solidFill>
                <a:latin typeface="Segoe UI" pitchFamily="34" charset="0"/>
              </a:rPr>
              <a:t>Telegram 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«СВОД-СМАРТ»</a:t>
            </a:r>
          </a:p>
          <a:p>
            <a:pPr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defRPr/>
            </a:pPr>
            <a:endParaRPr lang="ru-RU" sz="2000" b="1" kern="0" dirty="0" smtClean="0">
              <a:solidFill>
                <a:srgbClr val="262626"/>
              </a:solidFill>
              <a:latin typeface="Segoe UI" pitchFamily="34" charset="0"/>
            </a:endParaRPr>
          </a:p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 Работа с регионами по вопросам администрирования базы данных, решение </a:t>
            </a:r>
            <a:r>
              <a:rPr lang="ru-RU" sz="2000" b="1" kern="0" dirty="0">
                <a:solidFill>
                  <a:srgbClr val="262626"/>
                </a:solidFill>
                <a:latin typeface="Segoe UI" pitchFamily="34" charset="0"/>
              </a:rPr>
              <a:t>накопившихся 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вопросов</a:t>
            </a:r>
          </a:p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endParaRPr lang="ru-RU" sz="2000" b="1" kern="0" dirty="0">
              <a:solidFill>
                <a:srgbClr val="262626"/>
              </a:solidFill>
              <a:latin typeface="Segoe UI" pitchFamily="34" charset="0"/>
            </a:endParaRPr>
          </a:p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262626"/>
                </a:solidFill>
                <a:latin typeface="Segoe UI" pitchFamily="34" charset="0"/>
              </a:rPr>
              <a:t> 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Проведение </a:t>
            </a:r>
            <a:r>
              <a:rPr lang="en-US" sz="2000" b="1" kern="0" dirty="0" smtClean="0">
                <a:solidFill>
                  <a:srgbClr val="262626"/>
                </a:solidFill>
                <a:latin typeface="Segoe UI" pitchFamily="34" charset="0"/>
              </a:rPr>
              <a:t>on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- </a:t>
            </a:r>
            <a:r>
              <a:rPr lang="en-US" sz="2000" b="1" kern="0" dirty="0" smtClean="0">
                <a:solidFill>
                  <a:srgbClr val="262626"/>
                </a:solidFill>
                <a:latin typeface="Segoe UI" pitchFamily="34" charset="0"/>
              </a:rPr>
              <a:t>line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 мастер-классов</a:t>
            </a:r>
            <a:endParaRPr lang="ru-RU" sz="2000" b="1" kern="0" dirty="0">
              <a:solidFill>
                <a:srgbClr val="262626"/>
              </a:solidFill>
              <a:latin typeface="Segoe UI" pitchFamily="34" charset="0"/>
            </a:endParaRPr>
          </a:p>
          <a:p>
            <a:pPr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defRPr/>
            </a:pPr>
            <a:endParaRPr lang="ru-RU" sz="2000" b="1" kern="0" dirty="0" smtClean="0">
              <a:solidFill>
                <a:srgbClr val="262626"/>
              </a:solidFill>
              <a:latin typeface="Segoe UI" pitchFamily="34" charset="0"/>
            </a:endParaRPr>
          </a:p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endParaRPr lang="ru-RU" sz="2000" b="1" kern="0" dirty="0">
              <a:solidFill>
                <a:srgbClr val="262626"/>
              </a:solidFill>
              <a:latin typeface="Segoe UI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Взаимодействие с регионами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959081"/>
            <a:ext cx="6985275" cy="1177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4"/>
          <p:cNvGrpSpPr>
            <a:grpSpLocks/>
          </p:cNvGrpSpPr>
          <p:nvPr/>
        </p:nvGrpSpPr>
        <p:grpSpPr bwMode="auto">
          <a:xfrm flipH="1">
            <a:off x="272931" y="4459409"/>
            <a:ext cx="1152712" cy="999343"/>
            <a:chOff x="946032" y="1610842"/>
            <a:chExt cx="1295400" cy="1211580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Группа 10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3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1591654" y="5172100"/>
            <a:ext cx="662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Наши специалисты всегда так же на связи по телефону и электронной  почте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542673" y="4860038"/>
            <a:ext cx="2016224" cy="297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(8352) 323-323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www.keysystems.ru</a:t>
            </a:r>
            <a:endParaRPr lang="ru-RU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5235" y="1691686"/>
            <a:ext cx="609110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Спасибо </a:t>
            </a:r>
            <a:br>
              <a:rPr lang="ru-RU" sz="6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 внимание!</a:t>
            </a:r>
            <a:endParaRPr lang="ru-RU" sz="60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12" y="4427990"/>
            <a:ext cx="1832547" cy="23578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103948" y="3851926"/>
            <a:ext cx="9361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7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00589"/>
              </p:ext>
            </p:extLst>
          </p:nvPr>
        </p:nvGraphicFramePr>
        <p:xfrm>
          <a:off x="690444" y="1174649"/>
          <a:ext cx="8058020" cy="57147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9267"/>
                <a:gridCol w="5978753"/>
              </a:tblGrid>
              <a:tr h="490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Организации госсектора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Перечень форм отчетности, </a:t>
                      </a:r>
                      <a:r>
                        <a:rPr lang="ru-RU" sz="1600" b="1" dirty="0" smtClean="0">
                          <a:effectLst/>
                        </a:rPr>
                        <a:t>подлежащих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предоставлению </a:t>
                      </a:r>
                      <a:r>
                        <a:rPr lang="ru-RU" sz="1600" b="1" dirty="0">
                          <a:effectLst/>
                        </a:rPr>
                        <a:t>в налоговый орган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</a:tr>
              <a:tr h="262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Получатели бюджетных средств (в </a:t>
                      </a:r>
                      <a:r>
                        <a:rPr lang="ru-RU" sz="1600" dirty="0" err="1">
                          <a:effectLst/>
                        </a:rPr>
                        <a:t>т.ч</a:t>
                      </a:r>
                      <a:r>
                        <a:rPr lang="ru-RU" sz="1600" dirty="0">
                          <a:effectLst/>
                        </a:rPr>
                        <a:t>. казенные учреждения)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 Баланс </a:t>
                      </a:r>
                      <a:r>
                        <a:rPr lang="ru-RU" sz="1400" dirty="0">
                          <a:effectLst/>
                        </a:rPr>
                        <a:t>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</a:t>
                      </a:r>
                      <a:r>
                        <a:rPr lang="ru-RU" sz="1400" u="none" strike="noStrike" dirty="0">
                          <a:effectLst/>
                          <a:hlinkClick r:id="rId3"/>
                        </a:rPr>
                        <a:t>ф. 0503130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Отчет о финансовых результатах деятельности </a:t>
                      </a: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u="none" strike="noStrike" dirty="0" smtClean="0">
                          <a:effectLst/>
                          <a:hlinkClick r:id="rId3"/>
                        </a:rPr>
                        <a:t>ф. 0503121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3.  Отчет об исполнении бюджета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</a:t>
                      </a:r>
                      <a:r>
                        <a:rPr lang="ru-RU" sz="1400" u="none" strike="noStrike" dirty="0" smtClean="0">
                          <a:effectLst/>
                          <a:hlinkClick r:id="rId3"/>
                        </a:rPr>
                        <a:t>ф. 0503127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</a:txBody>
                  <a:tcPr marL="66549" marR="66549" marT="0" marB="0"/>
                </a:tc>
              </a:tr>
              <a:tr h="2567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Бюджетные </a:t>
                      </a:r>
                      <a:r>
                        <a:rPr lang="ru-RU" sz="1600" dirty="0">
                          <a:effectLst/>
                        </a:rPr>
                        <a:t>и автономные учреждения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. Баланс государственного (муниципального) учреждения (</a:t>
                      </a:r>
                      <a:r>
                        <a:rPr lang="ru-RU" sz="1400" u="none" strike="noStrike" dirty="0">
                          <a:effectLst/>
                          <a:hlinkClick r:id="rId4"/>
                        </a:rPr>
                        <a:t>ф. 0503730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 Отчет об исполнении учреждением Плана его финансово-хозяйственной деятельности (</a:t>
                      </a:r>
                      <a:r>
                        <a:rPr lang="ru-RU" sz="1400" u="none" strike="noStrike" dirty="0">
                          <a:effectLst/>
                          <a:hlinkClick r:id="rId5"/>
                        </a:rPr>
                        <a:t>ф. 0503737</a:t>
                      </a:r>
                      <a:r>
                        <a:rPr lang="ru-RU" sz="1400" dirty="0">
                          <a:effectLst/>
                        </a:rPr>
                        <a:t>) (в разрезе видов финансового обеспечения (деятельности)).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 Отчет о финансовых результатах деятельности учреждения (</a:t>
                      </a:r>
                      <a:r>
                        <a:rPr lang="ru-RU" sz="1400" u="none" strike="noStrike" dirty="0">
                          <a:effectLst/>
                          <a:hlinkClick r:id="rId6"/>
                        </a:rPr>
                        <a:t>ф. 0503721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</a:endParaRPr>
                    </a:p>
                  </a:txBody>
                  <a:tcPr marL="66549" marR="66549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3463" y="89336"/>
            <a:ext cx="8599712" cy="1008112"/>
          </a:xfrm>
        </p:spPr>
        <p:txBody>
          <a:bodyPr/>
          <a:lstStyle/>
          <a:p>
            <a:r>
              <a:rPr lang="ru-RU" altLang="ru-RU" sz="3200" dirty="0" smtClean="0"/>
              <a:t>Представление </a:t>
            </a:r>
            <a:r>
              <a:rPr lang="ru-RU" altLang="ru-RU" sz="3200" dirty="0"/>
              <a:t>отчетности </a:t>
            </a:r>
            <a:r>
              <a:rPr lang="ru-RU" altLang="ru-RU" sz="3200" dirty="0" smtClean="0"/>
              <a:t>на сайт </a:t>
            </a:r>
            <a:r>
              <a:rPr lang="en-US" altLang="ru-RU" sz="3200" dirty="0" smtClean="0"/>
              <a:t>bus.gov.ru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70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909815" y="1971224"/>
            <a:ext cx="6852048" cy="31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latin typeface="Segoe UI" pitchFamily="34" charset="0"/>
                <a:cs typeface="Segoe UI" pitchFamily="34" charset="0"/>
              </a:rPr>
              <a:t>ПРИКАЗ Минфина России от 28 декабря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2010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г.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№ 191н: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600" dirty="0">
                <a:hlinkClick r:id="rId3"/>
              </a:rPr>
              <a:t>Приказ Минфина России от 16 декабря 2020 г. N 311н</a:t>
            </a:r>
          </a:p>
          <a:p>
            <a:r>
              <a:rPr lang="ru-RU" sz="1600" dirty="0"/>
              <a:t>Изменения вступают в силу с 26 февраля 2021 г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>
                <a:hlinkClick r:id="rId4"/>
              </a:rPr>
              <a:t>Приказ Минфина России от 29 октября 2020 г. N 250н</a:t>
            </a:r>
          </a:p>
          <a:p>
            <a:r>
              <a:rPr lang="ru-RU" sz="1600" dirty="0"/>
              <a:t>Изменения вступают в силу с 13 декабря 2020 г. и </a:t>
            </a:r>
            <a:r>
              <a:rPr lang="ru-RU" sz="1600" dirty="0">
                <a:hlinkClick r:id="rId5"/>
              </a:rPr>
              <a:t>применяются при составлении бюджетной отчетности, начиная с отчетности 2021 г</a:t>
            </a:r>
            <a:r>
              <a:rPr lang="ru-RU" sz="1600" dirty="0" smtClean="0">
                <a:hlinkClick r:id="rId5"/>
              </a:rPr>
              <a:t>.</a:t>
            </a:r>
          </a:p>
          <a:p>
            <a:endParaRPr lang="ru-RU" sz="1600" dirty="0" smtClean="0">
              <a:hlinkClick r:id="rId5"/>
            </a:endParaRPr>
          </a:p>
          <a:p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latin typeface="Segoe UI" pitchFamily="34" charset="0"/>
              <a:cs typeface="Arial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4" y="3719340"/>
            <a:ext cx="834628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9813" y="1233588"/>
            <a:ext cx="2793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Бюджетная </a:t>
            </a: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отчетность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 </a:t>
            </a:r>
            <a:endParaRPr lang="ru-RU" b="1" dirty="0">
              <a:solidFill>
                <a:srgbClr val="7030A0"/>
              </a:solidFill>
              <a:latin typeface="Segoe UI" pitchFamily="34" charset="0"/>
              <a:cs typeface="Arial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0" y="2495564"/>
            <a:ext cx="834628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Изменения в </a:t>
            </a:r>
            <a:r>
              <a:rPr lang="ru-RU" altLang="ru-RU" dirty="0" smtClean="0"/>
              <a:t>законодательстве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909815" y="1711912"/>
            <a:ext cx="6852048" cy="367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ПРИКАЗ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Минфина России от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25 марта 2011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г. №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33н: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600" dirty="0">
                <a:hlinkClick r:id="rId3"/>
              </a:rPr>
              <a:t>Приказ Минфина России от 30 ноября 2020 г. N 292н</a:t>
            </a:r>
          </a:p>
          <a:p>
            <a:r>
              <a:rPr lang="ru-RU" sz="1600" dirty="0"/>
              <a:t>Изменения вступают в силу с 16 февраля 2021 г. и применяются при составлении бухгалтерской отчетности государственных (муниципальных) бюджетных и автономных учреждений, начиная с бухгалтерской отчетности за 2020 г., за исключением </a:t>
            </a:r>
            <a:r>
              <a:rPr lang="ru-RU" sz="1600" dirty="0">
                <a:hlinkClick r:id="rId4"/>
              </a:rPr>
              <a:t>пункта 6, </a:t>
            </a:r>
            <a:r>
              <a:rPr lang="ru-RU" sz="1600" dirty="0">
                <a:hlinkClick r:id="rId5"/>
              </a:rPr>
              <a:t>подпункта 12 пункта 17 Изменений, применяемых, начиная с бухгалтерской отчетности 2021 г., а также </a:t>
            </a:r>
            <a:r>
              <a:rPr lang="ru-RU" sz="1600" dirty="0">
                <a:hlinkClick r:id="rId6"/>
              </a:rPr>
              <a:t>подпункта 2 пункта 15 Изменений, применяемого, начиная с бухгалтерской отчетности на 1 июля 2021 г.</a:t>
            </a:r>
          </a:p>
          <a:p>
            <a:endParaRPr lang="ru-RU" sz="1600" dirty="0"/>
          </a:p>
          <a:p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latin typeface="Segoe UI" pitchFamily="34" charset="0"/>
              <a:cs typeface="Arial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2" y="3064236"/>
            <a:ext cx="834628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9813" y="1233588"/>
            <a:ext cx="3099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Бухгалтерская отчетность</a:t>
            </a:r>
            <a:endParaRPr lang="ru-RU" b="1" dirty="0">
              <a:solidFill>
                <a:srgbClr val="7030A0"/>
              </a:solidFill>
              <a:latin typeface="Segoe U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 </a:t>
            </a:r>
            <a:endParaRPr lang="ru-RU" b="1" dirty="0">
              <a:solidFill>
                <a:srgbClr val="7030A0"/>
              </a:solidFill>
              <a:latin typeface="Segoe UI" pitchFamily="34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Изменения в </a:t>
            </a:r>
            <a:r>
              <a:rPr lang="ru-RU" altLang="ru-RU" dirty="0" smtClean="0"/>
              <a:t>законодательстве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6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637" y="115610"/>
            <a:ext cx="8389999" cy="1081918"/>
          </a:xfrm>
        </p:spPr>
        <p:txBody>
          <a:bodyPr/>
          <a:lstStyle/>
          <a:p>
            <a:r>
              <a:rPr lang="ru-RU" sz="2800" dirty="0"/>
              <a:t>Порядок применения бюджетной классификации Российской Федерации в 2020 и 2021 годах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idx="1"/>
          </p:nvPr>
        </p:nvSpPr>
        <p:spPr>
          <a:xfrm>
            <a:off x="540552" y="1271549"/>
            <a:ext cx="4040188" cy="404811"/>
          </a:xfrm>
        </p:spPr>
        <p:txBody>
          <a:bodyPr/>
          <a:lstStyle/>
          <a:p>
            <a:pPr algn="ctr"/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3"/>
          </p:nvPr>
        </p:nvSpPr>
        <p:spPr>
          <a:xfrm>
            <a:off x="4566587" y="1271549"/>
            <a:ext cx="4041775" cy="404811"/>
          </a:xfrm>
        </p:spPr>
        <p:txBody>
          <a:bodyPr/>
          <a:lstStyle/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8" name="Объект 6"/>
          <p:cNvSpPr>
            <a:spLocks noGrp="1"/>
          </p:cNvSpPr>
          <p:nvPr>
            <p:ph sz="quarter" idx="4"/>
          </p:nvPr>
        </p:nvSpPr>
        <p:spPr>
          <a:xfrm>
            <a:off x="431540" y="1637731"/>
            <a:ext cx="8280920" cy="1088757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700" dirty="0" smtClean="0"/>
              <a:t>Общие положения для всех бюджетов бюджетной системы Российской Федерации на 2020 и 2021 гг. - Приказ </a:t>
            </a:r>
            <a:r>
              <a:rPr lang="ru-RU" sz="1700" dirty="0"/>
              <a:t>Минфина России от 06.06.2019 </a:t>
            </a:r>
            <a:r>
              <a:rPr lang="ru-RU" sz="1700" dirty="0" smtClean="0"/>
              <a:t>№ 85н </a:t>
            </a:r>
          </a:p>
          <a:p>
            <a:pPr marL="0" indent="0" algn="ctr">
              <a:buNone/>
            </a:pPr>
            <a:r>
              <a:rPr lang="ru-RU" sz="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(для 2021 года в ред. от 08.06.2020 № 98н, от 16.11.2020 № </a:t>
            </a:r>
            <a:r>
              <a:rPr lang="ru-RU" sz="1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267н, от </a:t>
            </a:r>
            <a:r>
              <a:rPr lang="ru-RU" sz="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29.12.2020 </a:t>
            </a:r>
            <a:r>
              <a:rPr lang="ru-RU" sz="1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№ </a:t>
            </a:r>
            <a:r>
              <a:rPr lang="ru-RU" sz="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331н 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540" y="5001502"/>
            <a:ext cx="828092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Приказ Минфина России от 29.11.2017 </a:t>
            </a:r>
            <a:r>
              <a:rPr lang="ru-RU" dirty="0" smtClean="0">
                <a:solidFill>
                  <a:prstClr val="black"/>
                </a:solidFill>
              </a:rPr>
              <a:t>№ 209н  "</a:t>
            </a:r>
            <a:r>
              <a:rPr lang="ru-RU" dirty="0">
                <a:solidFill>
                  <a:prstClr val="black"/>
                </a:solidFill>
              </a:rPr>
              <a:t>Об утверждении Порядка применения классификации операций сектора государственного </a:t>
            </a:r>
            <a:r>
              <a:rPr lang="ru-RU" dirty="0" smtClean="0">
                <a:solidFill>
                  <a:prstClr val="black"/>
                </a:solidFill>
              </a:rPr>
              <a:t>управления«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(в редакции приказа Минфина России от 29.09.2020 № </a:t>
            </a:r>
            <a:r>
              <a:rPr lang="ru-RU" b="1" dirty="0" smtClean="0">
                <a:solidFill>
                  <a:srgbClr val="FF0000"/>
                </a:solidFill>
              </a:rPr>
              <a:t>222н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4545538" y="3170890"/>
            <a:ext cx="63269" cy="132613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55922" y="2931275"/>
            <a:ext cx="3853496" cy="18122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>
                <a:solidFill>
                  <a:prstClr val="black"/>
                </a:solidFill>
              </a:rPr>
              <a:t>Коды бюджетной классификации для бюджетов бюджетной системы </a:t>
            </a:r>
            <a:r>
              <a:rPr lang="ru-RU" sz="17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2021 год и на плановый период 2022 и 2023 гг.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700" dirty="0" smtClean="0">
                <a:solidFill>
                  <a:prstClr val="black"/>
                </a:solidFill>
              </a:rPr>
              <a:t>- Приказ Минфина России </a:t>
            </a:r>
            <a:r>
              <a:rPr lang="ru-RU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от 08.06.2020 № </a:t>
            </a:r>
            <a:r>
              <a:rPr lang="ru-RU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99н </a:t>
            </a:r>
            <a:r>
              <a:rPr lang="en-US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en-US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ru-RU" sz="1300" dirty="0" smtClean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ru-RU" sz="1300" dirty="0">
                <a:solidFill>
                  <a:prstClr val="black"/>
                </a:solidFill>
                <a:sym typeface="Wingdings" panose="05000000000000000000" pitchFamily="2" charset="2"/>
              </a:rPr>
              <a:t>в редакции приказа Минфина России от 12.10.2020 № 236н, </a:t>
            </a:r>
            <a:r>
              <a:rPr lang="ru-RU" sz="1300" dirty="0">
                <a:solidFill>
                  <a:prstClr val="black"/>
                </a:solidFill>
              </a:rPr>
              <a:t>от 07.12.2020 № </a:t>
            </a:r>
            <a:r>
              <a:rPr lang="ru-RU" sz="1300" dirty="0" smtClean="0">
                <a:solidFill>
                  <a:prstClr val="black"/>
                </a:solidFill>
              </a:rPr>
              <a:t>297н</a:t>
            </a:r>
            <a:r>
              <a:rPr lang="ru-RU" sz="1300" dirty="0" smtClean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31540" y="2927844"/>
            <a:ext cx="3853496" cy="18122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>
                <a:solidFill>
                  <a:prstClr val="black"/>
                </a:solidFill>
              </a:rPr>
              <a:t>Коды для федерального бюджета и бюджетов ГВФ РФ </a:t>
            </a:r>
            <a:r>
              <a:rPr lang="ru-RU" sz="17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2020 год и плановый период 2021 и 2022 гг.</a:t>
            </a:r>
            <a:r>
              <a:rPr lang="ru-RU" sz="1700" b="1" i="1" dirty="0" smtClean="0">
                <a:solidFill>
                  <a:srgbClr val="00602B"/>
                </a:solidFill>
              </a:rPr>
              <a:t> </a:t>
            </a:r>
            <a:r>
              <a:rPr lang="ru-RU" sz="1700" dirty="0" smtClean="0">
                <a:solidFill>
                  <a:prstClr val="black"/>
                </a:solidFill>
              </a:rPr>
              <a:t>- Приказ Минфина России </a:t>
            </a:r>
            <a:r>
              <a:rPr lang="ru-RU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от 29.11.2019 № </a:t>
            </a:r>
            <a:r>
              <a:rPr lang="ru-RU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207н</a:t>
            </a:r>
            <a:endParaRPr lang="ru-RU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_19ne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KS_19new" id="{14F42C3D-7643-4C5B-BCA6-FFD06C260FC2}" vid="{18F16217-85E4-40CA-A29F-D52F698FC0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KS_19new</Template>
  <TotalTime>55599</TotalTime>
  <Words>2921</Words>
  <Application>Microsoft Office PowerPoint</Application>
  <PresentationFormat>Экран (4:3)</PresentationFormat>
  <Paragraphs>462</Paragraphs>
  <Slides>56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KS_19new</vt:lpstr>
      <vt:lpstr>Презентация PowerPoint</vt:lpstr>
      <vt:lpstr>Представление отчетности за 2020год </vt:lpstr>
      <vt:lpstr>Презентация PowerPoint</vt:lpstr>
      <vt:lpstr>Представление отчетности в налоговые органы</vt:lpstr>
      <vt:lpstr>Представление отчетности в налоговые органы</vt:lpstr>
      <vt:lpstr>Представление отчетности на сайт bus.gov.ru </vt:lpstr>
      <vt:lpstr>Изменения в законодательстве</vt:lpstr>
      <vt:lpstr>Изменения в законодательстве</vt:lpstr>
      <vt:lpstr>Порядок применения бюджетной классификации Российской Федерации в 2020 и 2021 годах</vt:lpstr>
      <vt:lpstr>Дополнительные письма по КБК</vt:lpstr>
      <vt:lpstr>Изменения в порядке применения подразделов классификации расходов бюджетов </vt:lpstr>
      <vt:lpstr>Изменения порядка применения видов расходов классификации расходов бюджетов </vt:lpstr>
      <vt:lpstr>Изменения в перечне видов расходов классификации расходов бюджетов </vt:lpstr>
      <vt:lpstr>Государственный (муниципальный) социальный заказ на оказание государственных (муниципальных) услуг в социальной сфере Статья 78.4. введена Федеральным законом от 13.07.2020 № 192-ФЗ Федеральный закон от 13.07.2020 № 189-ФЗ "О государственном (муниципальном) социальном заказе на оказание государственных (муниципальных) услуг в социальной сфере" </vt:lpstr>
      <vt:lpstr>Изменения порядка применения видов расходов классификации расходов бюджетов  </vt:lpstr>
      <vt:lpstr>Изменения в законодательстве</vt:lpstr>
      <vt:lpstr>Изменения в законодательстве</vt:lpstr>
      <vt:lpstr>Письмо Минфина России</vt:lpstr>
      <vt:lpstr>Изменения в форматах передачи</vt:lpstr>
      <vt:lpstr>Изменения в контрольных соотношениях</vt:lpstr>
      <vt:lpstr>Изменение таблиц соответствия</vt:lpstr>
      <vt:lpstr>Применение таблиц соответствия</vt:lpstr>
      <vt:lpstr>Перечень видов расходов для АУ БУ</vt:lpstr>
      <vt:lpstr>Перечень видов расходов для АУ БУ</vt:lpstr>
      <vt:lpstr>Мониторинг местных бюджетов (приказ 131-ФЗ)</vt:lpstr>
      <vt:lpstr>Презентация PowerPoint</vt:lpstr>
      <vt:lpstr>Сроки представления отчетности  за 1 квартал 2021 года</vt:lpstr>
      <vt:lpstr>Сроки представления отчетности  за 1 квартал 2021 года. Формы по нацпроектам</vt:lpstr>
      <vt:lpstr>Формирование отчетности за 1 квартал 2021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по дебиторской и кредиторской задолженности</vt:lpstr>
      <vt:lpstr>Презентация PowerPoint</vt:lpstr>
      <vt:lpstr>Презентация PowerPoint</vt:lpstr>
      <vt:lpstr>Формирование сведений по дебиторской и кредиторской задолженности в 2021 году</vt:lpstr>
      <vt:lpstr>Детализация КОСГУ 560, 660, 730, 830 по подстатьям для отражения в ф. 0503169, 0503769</vt:lpstr>
      <vt:lpstr>Формирование сведений по дебиторской и кредиторской задолженности в 2021 году (ф.0503169_КОСГУ, ф.0503769_КОСГУ)</vt:lpstr>
      <vt:lpstr>Формы по дебиторской и кредиторской задолженности</vt:lpstr>
      <vt:lpstr>Презентация PowerPoint</vt:lpstr>
      <vt:lpstr>Изменение наименования граф</vt:lpstr>
      <vt:lpstr>Презентация PowerPoint</vt:lpstr>
      <vt:lpstr>В реквизитах отчета на вкладке ответственные лица добавлена информация  ФИО и телефон пользователя</vt:lpstr>
      <vt:lpstr>Добавлена настройка ЭП в отчетах "Отображение информации о сертификате ЭП"</vt:lpstr>
      <vt:lpstr>Добавлена настройка "Выводить дату представления при печати Информации о подписи"</vt:lpstr>
      <vt:lpstr>Добавлена возможность лок. админу в своей ветке снимать все ЭП с отчета </vt:lpstr>
      <vt:lpstr>Возможность очистки данных во всех заблокированных ячейках</vt:lpstr>
      <vt:lpstr>Добавлена новая опция для групп МДКС "не очищать форму перед автозаполнением"</vt:lpstr>
      <vt:lpstr>Групповое добавление\удаление в задачах пользователей и форм</vt:lpstr>
      <vt:lpstr>Взаимодействие с регионами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Шмелев Александр Алексеевич</dc:creator>
  <cp:lastModifiedBy>Яковлева Мария Юрьевна</cp:lastModifiedBy>
  <cp:revision>436</cp:revision>
  <dcterms:created xsi:type="dcterms:W3CDTF">2018-08-29T09:15:56Z</dcterms:created>
  <dcterms:modified xsi:type="dcterms:W3CDTF">2021-03-30T08:10:56Z</dcterms:modified>
</cp:coreProperties>
</file>