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D2A044B0-DCDC-462F-ACC4-810759D2E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194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F6CC20-CC13-4AF4-A507-505E388BFF2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09F5B37-AEDB-46D9-ABBA-51931BEE1D98}" type="slidenum">
              <a:rPr lang="ru-RU" altLang="ru-RU" sz="1200"/>
              <a:pPr algn="r" eaLnBrk="1" hangingPunct="1"/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68308A-B803-40B5-A9BB-5C3887E46986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5CD587-C954-48C6-8A8B-ACEC52A28032}" type="slidenum">
              <a:rPr lang="ru-RU" altLang="ru-RU" sz="1200"/>
              <a:pPr algn="r" eaLnBrk="1" hangingPunct="1"/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791B2-93FB-40B7-89B2-A4D9608CF95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7A258B-A968-4AB2-9DEC-4B1C186650CC}" type="slidenum">
              <a:rPr lang="ru-RU" altLang="ru-RU" sz="1200"/>
              <a:pPr algn="r" eaLnBrk="1" hangingPunct="1"/>
              <a:t>12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2F8F74-142E-4A9B-8FD4-79EEE8F5822A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0D26E22-5F59-46DC-8120-ACBAE57A2BAF}" type="slidenum">
              <a:rPr lang="ru-RU" altLang="ru-RU" sz="1200"/>
              <a:pPr algn="r" eaLnBrk="1" hangingPunct="1"/>
              <a:t>13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590162-0819-4A36-8408-AFE84E46DE03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EC8DBDD-0886-4B5B-9D8C-939924B7C1D1}" type="slidenum">
              <a:rPr lang="ru-RU" altLang="ru-RU" sz="1200"/>
              <a:pPr algn="r" eaLnBrk="1" hangingPunct="1"/>
              <a:t>14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7D53C2-7F24-4719-95AF-AF05902CFA14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E28547B-8CAE-4F1B-88D1-B6DBC14E96F3}" type="slidenum">
              <a:rPr lang="ru-RU" altLang="ru-RU" sz="1200"/>
              <a:pPr algn="r" eaLnBrk="1" hangingPunct="1"/>
              <a:t>15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367EB5-77CB-4967-903A-47C0425BCFA3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FC12C8D-FF0B-4E40-A43E-D8F50140F2BA}" type="slidenum">
              <a:rPr lang="ru-RU" altLang="ru-RU" sz="1200"/>
              <a:pPr algn="r" eaLnBrk="1" hangingPunct="1"/>
              <a:t>16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3B8A2E-2267-491D-8ACD-9D880AD85730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2103B8-0D76-42DE-841A-F9F74162A19F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706944-B336-46C8-BC80-9DB918996F0A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30B536-CE10-4AF6-8A3D-EB4F631EE5F4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6FB718A-3CE7-4F12-AE23-B523AC88C616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31E0F-BB2D-4AE2-91BF-AE2D8076C69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BFB62E4-54DE-4799-A82C-DA3066989F55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7905C-E801-4C4C-91C3-37CA80005408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F7D660A-D2A9-4AC5-8BAE-9F5AB7CFF5CD}" type="slidenum">
              <a:rPr lang="ru-RU" altLang="ru-RU" sz="1200"/>
              <a:pPr algn="r" eaLnBrk="1" hangingPunct="1"/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C76798-B750-45E1-8822-E33E8DB571B0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357C324-54CA-4AE6-A695-E1BC706B1A57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FC4D30-565C-4B45-9ABB-6412885896C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D87E12F-765F-4B81-A3B2-1E6FCB497A18}" type="slidenum">
              <a:rPr lang="ru-RU" altLang="ru-RU" sz="1200"/>
              <a:pPr algn="r" eaLnBrk="1" hangingPunct="1"/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3CED01-7817-429F-B2FA-A6E218EF0D5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4AA564B-AA48-41BD-87E2-BD6C55F7F7C3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95DCD-0A09-46C7-B6A5-F52F93166B7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C17D4E5-6AF6-4326-AA5C-D0575FDA5B75}" type="slidenum">
              <a:rPr lang="ru-RU" altLang="ru-RU" sz="1200"/>
              <a:pPr algn="r" eaLnBrk="1" hangingPunct="1"/>
              <a:t>10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CB3F3F-538F-49DC-B7B2-37D23C0CC7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49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2BC848-3D9D-4BFE-9B47-A22B4C7503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98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4741A8-AF93-47EA-A6C2-2D819EB413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12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425B1C-CC92-4D16-BD43-5D53BDD601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88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0DD950-728F-469B-AA0F-B61E990FF0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15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A398AC-759B-4184-B4D4-760AA593EC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83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026BCE-6DDB-4ECC-904E-2748C1D76D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7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1861A9-0BEF-42D2-AAEE-C7D05A68C8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4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4CF60F-6354-408F-B25B-CBCCA06B9B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75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BBEB73-7FE7-4F28-BED7-C825A33E0C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21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87254C-4708-49DE-A359-29632A356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36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1F74A3E3-8A02-4D44-A5D2-067B6D2B66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fin.ru/ru/perfomance/budget/classandaccount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garantf1://70308460.10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garantf1://70308460.6000" TargetMode="External"/><Relationship Id="rId4" Type="http://schemas.openxmlformats.org/officeDocument/2006/relationships/hyperlink" Target="garantf1://70308460.2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документация на Свод-Смарт\презентация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Толя\Шаблон презентаций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060450"/>
            <a:ext cx="32432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59563" y="6237288"/>
            <a:ext cx="2016125" cy="29686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www.keysystems.ru</a:t>
            </a:r>
            <a:endParaRPr lang="ru-RU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15106" y="2373708"/>
            <a:ext cx="871537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cap="all" dirty="0">
                <a:solidFill>
                  <a:schemeClr val="bg1"/>
                </a:solidFill>
                <a:cs typeface="Arial" panose="020B0604020202020204" pitchFamily="34" charset="0"/>
              </a:rPr>
              <a:t>АКТУАЛЬНЫЕ ВОПРОСЫ СОСТАВЛЕНИЯ И СБОРА ОТЧЕТНОСТИ  2016 ГОДА В ПК «СВОД- СМАРТ»</a:t>
            </a:r>
            <a:endParaRPr lang="ru-RU" altLang="ru-RU" sz="2400" b="1" cap="al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2700338" y="4292600"/>
            <a:ext cx="3743325" cy="1584325"/>
            <a:chOff x="2339752" y="4293096"/>
            <a:chExt cx="4248472" cy="158417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339752" y="4293096"/>
              <a:ext cx="42484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339752" y="5877272"/>
              <a:ext cx="42484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283968" y="4452938"/>
            <a:ext cx="2057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Segoe UI" pitchFamily="32" charset="0"/>
                <a:cs typeface="Segoe UI" pitchFamily="32" charset="0"/>
              </a:rPr>
              <a:t>Докладчик: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chemeClr val="bg1"/>
                </a:solidFill>
                <a:latin typeface="Segoe UI" pitchFamily="32" charset="0"/>
                <a:cs typeface="Segoe UI" pitchFamily="32" charset="0"/>
              </a:rPr>
              <a:t>Бизнес-аналитик  </a:t>
            </a:r>
            <a:r>
              <a:rPr lang="ru-RU" altLang="ru-RU" sz="1100" dirty="0">
                <a:solidFill>
                  <a:schemeClr val="bg1"/>
                </a:solidFill>
                <a:latin typeface="Segoe UI" pitchFamily="32" charset="0"/>
                <a:cs typeface="Segoe UI" pitchFamily="32" charset="0"/>
              </a:rPr>
              <a:t>департамента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Segoe UI" pitchFamily="32" charset="0"/>
                <a:cs typeface="Segoe UI" pitchFamily="32" charset="0"/>
              </a:rPr>
              <a:t>бухгалтерского учета и консолидированной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Segoe UI" pitchFamily="32" charset="0"/>
                <a:cs typeface="Segoe UI" pitchFamily="32" charset="0"/>
              </a:rPr>
              <a:t>отчетности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Segoe UI" pitchFamily="32" charset="0"/>
                <a:cs typeface="Segoe UI" pitchFamily="32" charset="0"/>
              </a:rPr>
              <a:t>компании «Кейсистемс»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Segoe UI" pitchFamily="32" charset="0"/>
                <a:cs typeface="Segoe UI" pitchFamily="32" charset="0"/>
              </a:rPr>
              <a:t>Пайгусова Людмила Валентиновна</a:t>
            </a:r>
            <a:endParaRPr lang="ru-RU" altLang="ru-RU" sz="1200" b="1" dirty="0">
              <a:solidFill>
                <a:schemeClr val="bg1"/>
              </a:solidFill>
              <a:latin typeface="Segoe UI" pitchFamily="32" charset="0"/>
              <a:cs typeface="Segoe UI" pitchFamily="32" charset="0"/>
            </a:endParaRPr>
          </a:p>
        </p:txBody>
      </p:sp>
      <p:pic>
        <p:nvPicPr>
          <p:cNvPr id="39939" name="Picture 3" descr="D:\документация на Свод-Смарт\презентация\0679c62f0bf9aa846092941bbefcb6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93" y="4452938"/>
            <a:ext cx="1093787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3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388" y="115888"/>
            <a:ext cx="88582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ПРИКАЗ МИНФИНА РОССИИ № 229Н</a:t>
            </a:r>
            <a:b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</a:br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ОТ 31.12.2015. ФОРМА 0503125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46137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388" y="115888"/>
            <a:ext cx="88582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ПРИКАЗ МИНФИНА РОССИИ № 229Н</a:t>
            </a:r>
            <a:b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</a:br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ОТ 31.12.2015. ФОРМА 0503169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408738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388" y="115888"/>
            <a:ext cx="88582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ПРИКАЗ МИНФИНА РОССИИ № 229Н</a:t>
            </a:r>
            <a:b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</a:br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ОТ 31.12.2015. ФОРМА 0503169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916113"/>
            <a:ext cx="77438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388" y="549275"/>
            <a:ext cx="88582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ФОРМА 0503127М_ЭКР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1824038"/>
            <a:ext cx="8569325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Добавили форму 0503127М_ЭКР где ЦСР состоит из 10 символов, но так же имеется графа ЭКР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Так же реализована передача отчета из Бюджета- Смарт в Свод- Смарт</a:t>
            </a: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Tx/>
              <a:buSzTx/>
              <a:buFontTx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Tx/>
              <a:buSzTx/>
              <a:buFontTx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601913"/>
            <a:ext cx="8294687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388" y="107950"/>
            <a:ext cx="88582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ПРИКАЗ МИНФИНА РОССИИ № 33Н</a:t>
            </a:r>
            <a:b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</a:br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С ИЗМЕНЕНИЯМИ ПО ПРИКАЗУ №199Н ОТ 17.12.2015. ФОРМА 0503723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49488"/>
            <a:ext cx="607536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73"/>
          <a:stretch>
            <a:fillRect/>
          </a:stretch>
        </p:blipFill>
        <p:spPr bwMode="auto">
          <a:xfrm>
            <a:off x="1692275" y="4176713"/>
            <a:ext cx="6075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23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46600"/>
            <a:ext cx="6075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4918075"/>
            <a:ext cx="59801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697038" y="1758950"/>
            <a:ext cx="23145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Периодичность квартальная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943725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107950"/>
            <a:ext cx="88582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ПРИКАЗ МИНФИНА РОССИИ № 33Н</a:t>
            </a:r>
            <a:b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</a:br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С ИЗМЕНЕНИЯМИ ПО ПРИКАЗУ №199Н ОТ 17.12.2015. ФОРМА 0503737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388" y="179388"/>
            <a:ext cx="885825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2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ПРИКАЗ МИНФИНА РФ № 33Н</a:t>
            </a:r>
            <a:br>
              <a:rPr lang="ru-RU" altLang="ru-RU" sz="22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</a:br>
            <a:r>
              <a:rPr lang="ru-RU" altLang="ru-RU" sz="22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С ИЗМЕНЕНИЯМИ ПО ПРИКАЗУ №199Н ОТ 17.12.2015 ФОРМА 0503769</a:t>
            </a:r>
          </a:p>
        </p:txBody>
      </p:sp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941388" y="5229225"/>
          <a:ext cx="7202487" cy="1523963"/>
        </p:xfrm>
        <a:graphic>
          <a:graphicData uri="http://schemas.openxmlformats.org/drawingml/2006/table">
            <a:tbl>
              <a:tblPr/>
              <a:tblGrid>
                <a:gridCol w="847725"/>
                <a:gridCol w="4714875"/>
                <a:gridCol w="1639887"/>
              </a:tblGrid>
              <a:tr h="2222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форма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изменения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0503730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добавлены новые строки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0503723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Новая таблица 4. Аналитическая информация по выбытиям ( в разрезе косгу)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0503769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Добавлены новые колонки.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0503737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Разбили на таблицы, вместо КОСГУ в расходах Код аналитики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Новая форма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86777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9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724275"/>
            <a:ext cx="4672012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60363" y="392113"/>
            <a:ext cx="84597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Изменение форм 0503387М и 0503324М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0363" y="1979613"/>
            <a:ext cx="8453437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404040"/>
                </a:solidFill>
              </a:rPr>
              <a:t>	Порядок заполнения справочной таблицы к отчету об исполнения консолидированного бюджета субъекта Российской Федерации (ф. 0503387)</a:t>
            </a:r>
            <a:br>
              <a:rPr lang="ru-RU" altLang="ru-RU" sz="1600" b="1">
                <a:solidFill>
                  <a:srgbClr val="404040"/>
                </a:solidFill>
              </a:rPr>
            </a:br>
            <a:endParaRPr lang="ru-RU" altLang="ru-RU" sz="1600" b="1">
              <a:solidFill>
                <a:srgbClr val="404040"/>
              </a:solidFill>
            </a:endParaRPr>
          </a:p>
          <a:p>
            <a:r>
              <a:rPr lang="ru-RU" altLang="ru-RU" sz="1600" b="1">
                <a:solidFill>
                  <a:srgbClr val="404040"/>
                </a:solidFill>
              </a:rPr>
              <a:t>	Совместное письмо Минфина РФ и ФК от 23.03.2016 № 02-07-07/16375</a:t>
            </a:r>
          </a:p>
          <a:p>
            <a:r>
              <a:rPr lang="ru-RU" altLang="ru-RU" sz="1600" b="1">
                <a:solidFill>
                  <a:srgbClr val="404040"/>
                </a:solidFill>
              </a:rPr>
              <a:t>	О составлении и предоставлении месячной и квартальной бюджетной отчетности , квартальной сводной бухгалтерской отчетности для финансовых органов в 2016 году.(в части изменений 0503324)</a:t>
            </a:r>
          </a:p>
          <a:p>
            <a:endParaRPr lang="ru-RU" altLang="ru-RU" sz="1600" b="1">
              <a:solidFill>
                <a:srgbClr val="404040"/>
              </a:solidFill>
            </a:endParaRPr>
          </a:p>
          <a:p>
            <a:endParaRPr lang="ru-RU" altLang="ru-RU" sz="1600" b="1">
              <a:solidFill>
                <a:srgbClr val="404040"/>
              </a:solidFill>
            </a:endParaRPr>
          </a:p>
          <a:p>
            <a:r>
              <a:rPr lang="ru-RU" altLang="ru-RU" sz="1600" b="1">
                <a:solidFill>
                  <a:srgbClr val="404040"/>
                </a:solidFill>
              </a:rPr>
              <a:t>	В соответствии с письмом минфина от 10.02.2016№ 02-05-10/6866 направление расходов 58980 при формировании показателей Отчета ф.0503324 не применяется.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4"/>
          <a:stretch>
            <a:fillRect/>
          </a:stretch>
        </p:blipFill>
        <p:spPr bwMode="auto">
          <a:xfrm>
            <a:off x="3660775" y="5229225"/>
            <a:ext cx="2038350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0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23850" y="1773238"/>
            <a:ext cx="85693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400">
                <a:solidFill>
                  <a:srgbClr val="FFFFFF"/>
                </a:solidFill>
                <a:latin typeface="Segoe UI" pitchFamily="32" charset="0"/>
                <a:cs typeface="Segoe UI" pitchFamily="32" charset="0"/>
              </a:rPr>
              <a:t>СПАСИБО ЗА ВНИМАНИЕ!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4508500"/>
            <a:ext cx="4897437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Segoe UI" pitchFamily="32" charset="0"/>
                <a:cs typeface="Segoe UI" pitchFamily="32" charset="0"/>
              </a:rPr>
              <a:t>ООО «Кейсистемс»</a:t>
            </a:r>
          </a:p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Segoe UI" pitchFamily="32" charset="0"/>
                <a:cs typeface="Segoe UI" pitchFamily="32" charset="0"/>
              </a:rPr>
              <a:t>428000 Чувашская республика</a:t>
            </a:r>
          </a:p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Segoe UI" pitchFamily="32" charset="0"/>
                <a:cs typeface="Segoe UI" pitchFamily="32" charset="0"/>
              </a:rPr>
              <a:t>г. Чебоксары, ул. И. Яковлева, д. 3</a:t>
            </a:r>
          </a:p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Segoe UI" pitchFamily="32" charset="0"/>
                <a:cs typeface="Segoe UI" pitchFamily="32" charset="0"/>
              </a:rPr>
              <a:t>тел./факс: (8352) 323-323</a:t>
            </a:r>
          </a:p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Segoe UI" pitchFamily="32" charset="0"/>
                <a:cs typeface="Segoe UI" pitchFamily="32" charset="0"/>
              </a:rPr>
              <a:t>www.keysystems.ru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0" y="1773238"/>
            <a:ext cx="7993063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404040"/>
              </a:buClr>
              <a:buFont typeface="Arial" charset="0"/>
              <a:buChar char="•"/>
            </a:pPr>
            <a:r>
              <a:rPr lang="ru-RU" altLang="ru-RU" sz="1600" b="1">
                <a:solidFill>
                  <a:srgbClr val="404040"/>
                </a:solidFill>
              </a:rPr>
              <a:t>Приказ Минфина России от 28 декабря 2010 г. № 191н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endParaRPr lang="ru-RU" altLang="ru-RU" sz="1600" b="1">
              <a:solidFill>
                <a:srgbClr val="404040"/>
              </a:solidFill>
            </a:endParaRPr>
          </a:p>
          <a:p>
            <a:pPr>
              <a:buClr>
                <a:srgbClr val="404040"/>
              </a:buClr>
              <a:buFont typeface="Arial" charset="0"/>
              <a:buChar char="•"/>
            </a:pPr>
            <a:r>
              <a:rPr lang="ru-RU" altLang="ru-RU" sz="1600" b="1">
                <a:solidFill>
                  <a:srgbClr val="404040"/>
                </a:solidFill>
              </a:rPr>
              <a:t>Приказ Минфина № 229н от 31.12.2015. Изменения в 191н</a:t>
            </a:r>
          </a:p>
          <a:p>
            <a:pPr eaLnBrk="1">
              <a:buClrTx/>
              <a:buSzTx/>
              <a:buFontTx/>
              <a:buNone/>
            </a:pPr>
            <a:r>
              <a:rPr lang="ru-RU" altLang="ru-RU" sz="1600" b="1">
                <a:solidFill>
                  <a:srgbClr val="404040"/>
                </a:solidFill>
              </a:rPr>
              <a:t>	(зарегистрирован в минюсте от 3 марта 2016 года)</a:t>
            </a:r>
            <a:br>
              <a:rPr lang="ru-RU" altLang="ru-RU" sz="1600" b="1">
                <a:solidFill>
                  <a:srgbClr val="404040"/>
                </a:solidFill>
              </a:rPr>
            </a:br>
            <a:endParaRPr lang="ru-RU" altLang="ru-RU" sz="1600" b="1">
              <a:solidFill>
                <a:srgbClr val="404040"/>
              </a:solidFill>
            </a:endParaRPr>
          </a:p>
          <a:p>
            <a:pPr>
              <a:buClr>
                <a:srgbClr val="404040"/>
              </a:buClr>
              <a:buFont typeface="Arial" charset="0"/>
              <a:buChar char="•"/>
            </a:pPr>
            <a:r>
              <a:rPr lang="ru-RU" altLang="ru-RU" sz="1600" b="1">
                <a:solidFill>
                  <a:srgbClr val="404040"/>
                </a:solidFill>
              </a:rPr>
              <a:t>Приказ Минфина от 25 марта 2011 г. № 33н 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endParaRPr lang="ru-RU" altLang="ru-RU" sz="1600" b="1">
              <a:solidFill>
                <a:srgbClr val="404040"/>
              </a:solidFill>
            </a:endParaRPr>
          </a:p>
          <a:p>
            <a:pPr>
              <a:buClr>
                <a:srgbClr val="404040"/>
              </a:buClr>
              <a:buFont typeface="Arial" charset="0"/>
              <a:buChar char="•"/>
            </a:pPr>
            <a:r>
              <a:rPr lang="ru-RU" altLang="ru-RU" sz="1600" b="1">
                <a:solidFill>
                  <a:srgbClr val="404040"/>
                </a:solidFill>
              </a:rPr>
              <a:t>Приказ Минфина № 199н от 17.12.2015. Изменения в 33н</a:t>
            </a:r>
          </a:p>
          <a:p>
            <a:pPr eaLnBrk="1">
              <a:buClrTx/>
              <a:buSzTx/>
              <a:buFontTx/>
              <a:buNone/>
            </a:pPr>
            <a:r>
              <a:rPr lang="ru-RU" altLang="ru-RU" sz="1600" b="1">
                <a:solidFill>
                  <a:srgbClr val="404040"/>
                </a:solidFill>
              </a:rPr>
              <a:t>	(зарегистрирован в минюсте от 28 января 2016 года)</a:t>
            </a:r>
            <a:br>
              <a:rPr lang="ru-RU" altLang="ru-RU" sz="1600" b="1">
                <a:solidFill>
                  <a:srgbClr val="404040"/>
                </a:solidFill>
              </a:rPr>
            </a:br>
            <a:endParaRPr lang="ru-RU" altLang="ru-RU" sz="1600" b="1">
              <a:solidFill>
                <a:srgbClr val="404040"/>
              </a:solidFill>
            </a:endParaRPr>
          </a:p>
          <a:p>
            <a:pPr>
              <a:buClr>
                <a:srgbClr val="404040"/>
              </a:buClr>
              <a:buFont typeface="Arial" charset="0"/>
              <a:buNone/>
            </a:pPr>
            <a:endParaRPr lang="ru-RU" altLang="ru-RU" sz="1600" b="1">
              <a:solidFill>
                <a:srgbClr val="404040"/>
              </a:solidFill>
            </a:endParaRPr>
          </a:p>
          <a:p>
            <a:pPr algn="just">
              <a:buClr>
                <a:srgbClr val="404040"/>
              </a:buClr>
              <a:buFont typeface="Arial" charset="0"/>
              <a:buChar char="•"/>
            </a:pPr>
            <a:r>
              <a:rPr lang="ru-RU" altLang="ru-RU" sz="1600" b="1">
                <a:solidFill>
                  <a:srgbClr val="404040"/>
                </a:solidFill>
              </a:rPr>
              <a:t>Проект контрольных соотношений к показателям бюджетной отчетности</a:t>
            </a:r>
          </a:p>
          <a:p>
            <a:pPr algn="just" eaLnBrk="1" hangingPunct="1">
              <a:buClrTx/>
              <a:buSzTx/>
              <a:buFontTx/>
              <a:buNone/>
            </a:pPr>
            <a:r>
              <a:rPr lang="ru-RU" altLang="ru-RU" sz="1600" b="1">
                <a:solidFill>
                  <a:srgbClr val="404040"/>
                </a:solidFill>
              </a:rPr>
              <a:t>     Документ от 21.03.2016</a:t>
            </a:r>
          </a:p>
          <a:p>
            <a:pPr algn="just" eaLnBrk="1" hangingPunct="1">
              <a:buClrTx/>
              <a:buSzTx/>
              <a:buFontTx/>
              <a:buNone/>
            </a:pPr>
            <a:endParaRPr lang="ru-RU" altLang="ru-RU" sz="1600" b="1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6850" y="692150"/>
            <a:ext cx="88582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 ОБНОВЛЕНИЕ ФОРМ ПО ПРИКАЗАМ 191Н, 33Н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4"/>
          <a:stretch>
            <a:fillRect/>
          </a:stretch>
        </p:blipFill>
        <p:spPr bwMode="auto">
          <a:xfrm>
            <a:off x="3660775" y="5229225"/>
            <a:ext cx="2038350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0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4"/>
          <a:stretch>
            <a:fillRect/>
          </a:stretch>
        </p:blipFill>
        <p:spPr bwMode="auto">
          <a:xfrm>
            <a:off x="3660775" y="5229225"/>
            <a:ext cx="2038350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0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5763" y="922338"/>
            <a:ext cx="8074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 ОБНОВЛЕНИЕ ФОРМ ПО ПРИКАЗАМ 191Н, 33Н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0363" y="1976438"/>
            <a:ext cx="8099425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404040"/>
                </a:solidFill>
              </a:rPr>
              <a:t>	Совместное письмо Минфина РФ и ФК от 23.03.2016 № 02-07-07/16375</a:t>
            </a:r>
          </a:p>
          <a:p>
            <a:r>
              <a:rPr lang="ru-RU" altLang="ru-RU" sz="1600" b="1">
                <a:solidFill>
                  <a:srgbClr val="404040"/>
                </a:solidFill>
              </a:rPr>
              <a:t>	О составлении и предоставлении месячной и квартальной бюджетной отчетности , квартальной сводной бухгалтерской отчетности для финансовых органов в 2016 году.</a:t>
            </a:r>
            <a:br>
              <a:rPr lang="ru-RU" altLang="ru-RU" sz="1600" b="1">
                <a:solidFill>
                  <a:srgbClr val="404040"/>
                </a:solidFill>
              </a:rPr>
            </a:br>
            <a:endParaRPr lang="ru-RU" altLang="ru-RU" sz="1600" b="1">
              <a:solidFill>
                <a:srgbClr val="404040"/>
              </a:solidFill>
            </a:endParaRPr>
          </a:p>
          <a:p>
            <a:r>
              <a:rPr lang="ru-RU" altLang="ru-RU" sz="1600" b="1">
                <a:solidFill>
                  <a:srgbClr val="404040"/>
                </a:solidFill>
              </a:rPr>
              <a:t>     Совместное письмо Минфина РФ и ФК от 17.03.2016 № 02-07-07/15237 </a:t>
            </a:r>
          </a:p>
          <a:p>
            <a:r>
              <a:rPr lang="ru-RU" altLang="ru-RU" sz="1600" b="1">
                <a:solidFill>
                  <a:srgbClr val="404040"/>
                </a:solidFill>
              </a:rPr>
              <a:t>	О составлении и предоставлении месячной и квартальной бюджетной отчетности , квартальной сводной бухгалтерской отчетности для главных администраторов федеральных средств бюджета в части общих положений.</a:t>
            </a:r>
          </a:p>
          <a:p>
            <a:endParaRPr lang="ru-RU" altLang="ru-RU" sz="1600" b="1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23850" y="1773238"/>
            <a:ext cx="8569325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ru-RU" altLang="ru-RU" b="1">
                <a:latin typeface="Calibri" pitchFamily="32" charset="0"/>
              </a:rPr>
              <a:t>Приказ Минфина России от 1 декабря 2015 г. № 190н "О внесении изменений в Указания о порядке применения бюджетной классификации Российской Федерации, утвержденные приказом Министерства финансов Российской Федерации от 1 июля 2013 г. № 65н"</a:t>
            </a:r>
          </a:p>
          <a:p>
            <a:pPr>
              <a:spcBef>
                <a:spcPts val="450"/>
              </a:spcBef>
            </a:pPr>
            <a:r>
              <a:rPr lang="ru-RU" altLang="ru-RU">
                <a:latin typeface="Calibri" pitchFamily="32" charset="0"/>
              </a:rPr>
              <a:t/>
            </a:r>
            <a:br>
              <a:rPr lang="ru-RU" altLang="ru-RU">
                <a:latin typeface="Calibri" pitchFamily="32" charset="0"/>
              </a:rPr>
            </a:br>
            <a:r>
              <a:rPr lang="ru-RU" altLang="ru-RU">
                <a:latin typeface="Calibri" pitchFamily="32" charset="0"/>
              </a:rPr>
              <a:t>Информация официального сайта Министерства финансов Российской Федерации: </a:t>
            </a:r>
            <a:r>
              <a:rPr lang="ru-RU" altLang="ru-RU">
                <a:solidFill>
                  <a:srgbClr val="0000FF"/>
                </a:solidFill>
                <a:latin typeface="Calibri" pitchFamily="32" charset="0"/>
                <a:hlinkClick r:id="rId3"/>
              </a:rPr>
              <a:t>http://www.minfin.ru/ru/perfomance/budget/classandaccounting/##ixzz3uwOaGTV2</a:t>
            </a:r>
          </a:p>
          <a:p>
            <a:pPr>
              <a:spcBef>
                <a:spcPts val="450"/>
              </a:spcBef>
            </a:pPr>
            <a:endParaRPr lang="ru-RU" altLang="ru-RU" b="1">
              <a:solidFill>
                <a:srgbClr val="404040"/>
              </a:solidFill>
              <a:latin typeface="Segoe UI" pitchFamily="32" charset="0"/>
              <a:cs typeface="Segoe UI" pitchFamily="32" charset="0"/>
            </a:endParaRPr>
          </a:p>
          <a:p>
            <a:pPr eaLnBrk="1">
              <a:spcBef>
                <a:spcPts val="450"/>
              </a:spcBef>
            </a:pPr>
            <a:r>
              <a:rPr lang="ru-RU" altLang="ru-RU" b="1">
                <a:solidFill>
                  <a:srgbClr val="404040"/>
                </a:solidFill>
                <a:latin typeface="Calibri" pitchFamily="32" charset="0"/>
              </a:rPr>
              <a:t>Приказ Минфина России от 16 февраля 2016 г. N 90н </a:t>
            </a:r>
          </a:p>
          <a:p>
            <a:pPr>
              <a:spcBef>
                <a:spcPts val="450"/>
              </a:spcBef>
            </a:pPr>
            <a:r>
              <a:rPr lang="ru-RU" altLang="ru-RU" b="1">
                <a:latin typeface="Calibri" pitchFamily="32" charset="0"/>
              </a:rPr>
              <a:t>Приказ Минфина России от 16 февраля 2016 г. N 9н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388" y="476250"/>
            <a:ext cx="88582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КЛАССИФИКАЦИЯ НА 2016, 2017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388" y="333375"/>
            <a:ext cx="88582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ПРОЕКТ ПРИКАЗА МИНФИНА РОССИИ № 191Н</a:t>
            </a:r>
            <a:b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</a:br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С ИЗМЕНЕНИЯМИ ОТ 06.11.2015. </a:t>
            </a: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971550" y="1916113"/>
          <a:ext cx="7100888" cy="4764051"/>
        </p:xfrm>
        <a:graphic>
          <a:graphicData uri="http://schemas.openxmlformats.org/drawingml/2006/table">
            <a:tbl>
              <a:tblPr/>
              <a:tblGrid>
                <a:gridCol w="746125"/>
                <a:gridCol w="4714875"/>
                <a:gridCol w="1639888"/>
              </a:tblGrid>
              <a:tr h="2222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форма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изменения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0503120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добавлены новые строки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0503123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Новая таблица 4. Аналитическая информация по выбытиям ( в разрезе косгу)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0503125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ЦСР 10 символов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0503127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ЦСР 10 символов.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0503128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ЦСР 10 символов.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0503130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добавлены новые строки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0503140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добавлены новые строки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0503163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ЦСР 10 символов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0503166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ЦСР 10 символов, колонка не исполнено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0503169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ЦСР 10 символов, добавлены колонки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0503171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изменения только в бланке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0503172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изменения только в бланке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0503173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добавлены новые строки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0503230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добавлены новые строки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0503361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добавлены новые строки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0503371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изменения только в бланке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0503372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изменения только в бланке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0503373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добавлены новые строки 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не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0503323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Добавлены новые колонки. Новая таблица 4. Аналитическая информация по выбытиям ( в разрезе косгу и  кбк )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структура  меняется</a:t>
                      </a:r>
                    </a:p>
                  </a:txBody>
                  <a:tcPr marL="9360" marR="9360" marT="936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68313" y="4364038"/>
            <a:ext cx="8351837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ru-RU" altLang="ru-RU"/>
              <a:t> </a:t>
            </a: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 Классификация расходов бюджета состоит из 20 разрядов, структура кода включает: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кода главного распорядителя бюджетных средств (1-3 разряды);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кода раздела (4-5 разряды);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кода подраздела (6-7 разряды);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кода целевой статьи (8-17 разряды);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кода вида расходов (18-20 разряды)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9388" y="115888"/>
            <a:ext cx="88582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ПРИКАЗ МИНФИНА РОССИИ № 229Н</a:t>
            </a:r>
            <a:b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</a:br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ОТ 31.12.2015. ФОРМЫ 0503117, 0503124, 0503127, 0503128, 0503164, 0503169, 0503177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8640762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892175" y="1557338"/>
            <a:ext cx="8569325" cy="864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ru-RU" altLang="ru-RU"/>
              <a:t> </a:t>
            </a: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Старая редакция: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- Периодичность годовая</a:t>
            </a:r>
          </a:p>
          <a:p>
            <a:pPr algn="just" eaLnBrk="1" hangingPunct="1">
              <a:spcBef>
                <a:spcPts val="1200"/>
              </a:spcBef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Новая редакция: </a:t>
            </a: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Char char="-"/>
            </a:pP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Периодичность квартальная и годовая</a:t>
            </a: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Char char="-"/>
            </a:pP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появилось разбиение сумм на отчетный период и аналогичный период прошлого года</a:t>
            </a: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Tx/>
              <a:buSzTx/>
              <a:buFontTx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Tx/>
              <a:buSzTx/>
              <a:buFontTx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388" y="115888"/>
            <a:ext cx="88582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ПРИКАЗ МИНФИНА РОССИИ № 229Н</a:t>
            </a:r>
            <a:b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</a:br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ОТ 31.12.2015. ФОРМА 0503123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55850"/>
            <a:ext cx="6918325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7135812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889000" y="1558925"/>
            <a:ext cx="8569325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ru-RU" altLang="ru-RU"/>
              <a:t> - </a:t>
            </a: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добавили раздел 4</a:t>
            </a: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Tx/>
              <a:buSzTx/>
              <a:buFontTx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Tx/>
              <a:buSzTx/>
              <a:buFontTx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388" y="115888"/>
            <a:ext cx="88582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ПРИКАЗ МИНФИНА РОССИИ № 229Н</a:t>
            </a:r>
            <a:b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</a:br>
            <a:r>
              <a:rPr lang="ru-RU" altLang="ru-RU" sz="28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ОТ 31.12.2015. ФОРМА 0503123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2421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55650" y="1916113"/>
            <a:ext cx="8075613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275"/>
              </a:spcBef>
            </a:pP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Номер счета Плана счетов (Рабочего плана счетов) состоит из двадцати шести разрядов. </a:t>
            </a:r>
          </a:p>
          <a:p>
            <a:pPr algn="just" eaLnBrk="1" hangingPunct="1">
              <a:lnSpc>
                <a:spcPct val="50000"/>
              </a:lnSpc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Аналитические коды в номере счета Рабочего плана счетов отражают: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в 1 - 17 разрядах - аналитический код по классификационному признаку поступлений и выбытий;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в 18 разряде - код вида финансового обеспечения (деятельности);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19 - 21 разряд - код синтетического счета Плана счетов бухгалтерского (бюджетного) учета;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22 - 23 разряд - код аналитического счета Плана счетов бухгалтерского (бюджетного) учета;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24 - 26 разряд - аналитический код вида поступлений, выбытий объекта учета.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В 24 - 26 разрядах номера счета Рабочего плана счетов отражаются:</a:t>
            </a:r>
          </a:p>
          <a:p>
            <a:pPr>
              <a:spcBef>
                <a:spcPts val="275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В разрядах 1 - 17 номера счета Рабочего плана счетов бюджетного учета отражается:</a:t>
            </a:r>
          </a:p>
          <a:p>
            <a:pPr>
              <a:spcBef>
                <a:spcPts val="275"/>
              </a:spcBef>
            </a:pPr>
            <a:r>
              <a:rPr lang="ru-RU" altLang="ru-RU" sz="1100" b="1">
                <a:solidFill>
                  <a:srgbClr val="404040"/>
                </a:solidFill>
                <a:latin typeface="Segoe UI" pitchFamily="32" charset="0"/>
                <a:cs typeface="Segoe UI" pitchFamily="32" charset="0"/>
              </a:rPr>
              <a:t>учреждениями - с 4 по 20 разряд кода классификации </a:t>
            </a:r>
            <a:r>
              <a:rPr lang="ru-RU" altLang="ru-RU" sz="1100" b="1">
                <a:solidFill>
                  <a:srgbClr val="0000FF"/>
                </a:solidFill>
                <a:latin typeface="Segoe UI" pitchFamily="32" charset="0"/>
                <a:cs typeface="Segoe UI" pitchFamily="32" charset="0"/>
                <a:hlinkClick r:id="rId3"/>
              </a:rPr>
              <a:t>доходов бюджетов, </a:t>
            </a:r>
            <a:r>
              <a:rPr lang="ru-RU" altLang="ru-RU" sz="1100" b="1">
                <a:solidFill>
                  <a:srgbClr val="0000FF"/>
                </a:solidFill>
                <a:latin typeface="Segoe UI" pitchFamily="32" charset="0"/>
                <a:cs typeface="Segoe UI" pitchFamily="32" charset="0"/>
                <a:hlinkClick r:id="rId4"/>
              </a:rPr>
              <a:t>расходов бюджетов, </a:t>
            </a:r>
            <a:r>
              <a:rPr lang="ru-RU" altLang="ru-RU" sz="1100" b="1">
                <a:solidFill>
                  <a:srgbClr val="0000FF"/>
                </a:solidFill>
                <a:latin typeface="Segoe UI" pitchFamily="32" charset="0"/>
                <a:cs typeface="Segoe UI" pitchFamily="32" charset="0"/>
                <a:hlinkClick r:id="rId5"/>
              </a:rPr>
              <a:t>источников финансирования дефицитов бюджетов;</a:t>
            </a: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Char char="-"/>
            </a:pPr>
            <a:r>
              <a:rPr lang="ru-RU" altLang="ru-RU" sz="1100" b="1" i="1">
                <a:solidFill>
                  <a:srgbClr val="214BFF"/>
                </a:solidFill>
                <a:latin typeface="Segoe UI" pitchFamily="32" charset="0"/>
                <a:cs typeface="Segoe UI" pitchFamily="32" charset="0"/>
              </a:rPr>
              <a:t>Изменения касательно КБК по приказу 157н внесены в формы 0503125, 0503169</a:t>
            </a: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214BFF"/>
              </a:buClr>
              <a:buFont typeface="Segoe UI" pitchFamily="32" charset="0"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Tx/>
              <a:buSzTx/>
              <a:buFontTx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  <a:p>
            <a:pPr algn="just" eaLnBrk="1" hangingPunct="1">
              <a:spcBef>
                <a:spcPts val="1200"/>
              </a:spcBef>
              <a:buClrTx/>
              <a:buSzTx/>
              <a:buFontTx/>
              <a:buNone/>
            </a:pPr>
            <a:endParaRPr lang="ru-RU" altLang="ru-RU" sz="1100" b="1" i="1">
              <a:solidFill>
                <a:srgbClr val="214BFF"/>
              </a:solidFill>
              <a:latin typeface="Segoe UI" pitchFamily="32" charset="0"/>
              <a:cs typeface="Segoe UI" pitchFamily="3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9388" y="7938"/>
            <a:ext cx="8858250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600">
                <a:solidFill>
                  <a:srgbClr val="3366CC"/>
                </a:solidFill>
                <a:latin typeface="Segoe UI" pitchFamily="32" charset="0"/>
                <a:cs typeface="Segoe UI" pitchFamily="32" charset="0"/>
              </a:rPr>
              <a:t>ПРИКАЗ МИНФИНА РФ ОТ 1 ДЕКАБРЯ 2010 Г. №  157Н «ОБ УТВЕРЖДЕНИИ ЕДИНОГО ПЛАНА СЧЕТОВ…» ПУНКТ 21 (С ИЗМЕНЕНИЯМИ ПО ПРИКАЗУ № 124Н ОТ 6 АВГУСТА 2015 Г.)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13283</TotalTime>
  <Words>640</Words>
  <Application>Microsoft Office PowerPoint</Application>
  <PresentationFormat>Экран (4:3)</PresentationFormat>
  <Paragraphs>225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Times New Roman</vt:lpstr>
      <vt:lpstr>Calibri</vt:lpstr>
      <vt:lpstr>MS Gothic</vt:lpstr>
      <vt:lpstr>Arial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Бочкарёва Мария Юрьевна</dc:creator>
  <cp:lastModifiedBy>Дмитриева Кристина Дмитриевна</cp:lastModifiedBy>
  <cp:revision>571</cp:revision>
  <cp:lastPrinted>1601-01-01T00:00:00Z</cp:lastPrinted>
  <dcterms:created xsi:type="dcterms:W3CDTF">2012-07-13T09:48:29Z</dcterms:created>
  <dcterms:modified xsi:type="dcterms:W3CDTF">2016-03-25T06:31:39Z</dcterms:modified>
</cp:coreProperties>
</file>