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78" r:id="rId3"/>
    <p:sldId id="307" r:id="rId4"/>
    <p:sldId id="279" r:id="rId5"/>
    <p:sldId id="259" r:id="rId6"/>
    <p:sldId id="260" r:id="rId7"/>
    <p:sldId id="261" r:id="rId8"/>
    <p:sldId id="306" r:id="rId9"/>
    <p:sldId id="262" r:id="rId10"/>
    <p:sldId id="263" r:id="rId11"/>
    <p:sldId id="265" r:id="rId12"/>
    <p:sldId id="275" r:id="rId13"/>
    <p:sldId id="277" r:id="rId14"/>
    <p:sldId id="276" r:id="rId15"/>
    <p:sldId id="280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302" r:id="rId32"/>
    <p:sldId id="298" r:id="rId33"/>
    <p:sldId id="301" r:id="rId34"/>
    <p:sldId id="30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01" autoAdjust="0"/>
  </p:normalViewPr>
  <p:slideViewPr>
    <p:cSldViewPr>
      <p:cViewPr varScale="1">
        <p:scale>
          <a:sx n="112" d="100"/>
          <a:sy n="112" d="100"/>
        </p:scale>
        <p:origin x="94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9ECF6-ED0D-4285-A74D-E21567B05575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2FF70-1A58-49D0-B048-F50F72A45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93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A574-2DD8-49C2-90C1-01AFBF6C4A41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B2C-159E-4D7C-AAF8-510FDCCB9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54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A574-2DD8-49C2-90C1-01AFBF6C4A41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B2C-159E-4D7C-AAF8-510FDCCB9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73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A574-2DD8-49C2-90C1-01AFBF6C4A41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B2C-159E-4D7C-AAF8-510FDCCB9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89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A574-2DD8-49C2-90C1-01AFBF6C4A41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B2C-159E-4D7C-AAF8-510FDCCB9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3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A574-2DD8-49C2-90C1-01AFBF6C4A41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B2C-159E-4D7C-AAF8-510FDCCB9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90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A574-2DD8-49C2-90C1-01AFBF6C4A41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B2C-159E-4D7C-AAF8-510FDCCB9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96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A574-2DD8-49C2-90C1-01AFBF6C4A41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B2C-159E-4D7C-AAF8-510FDCCB9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73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A574-2DD8-49C2-90C1-01AFBF6C4A41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B2C-159E-4D7C-AAF8-510FDCCB9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75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A574-2DD8-49C2-90C1-01AFBF6C4A41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B2C-159E-4D7C-AAF8-510FDCCB9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99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A574-2DD8-49C2-90C1-01AFBF6C4A41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B2C-159E-4D7C-AAF8-510FDCCB9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15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A574-2DD8-49C2-90C1-01AFBF6C4A41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1B2C-159E-4D7C-AAF8-510FDCCB9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19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AA574-2DD8-49C2-90C1-01AFBF6C4A41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C1B2C-159E-4D7C-AAF8-510FDCCB9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75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ysystems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meta@keysystems.ru" TargetMode="External"/><Relationship Id="rId4" Type="http://schemas.openxmlformats.org/officeDocument/2006/relationships/hyperlink" Target="mailto:budjet@keysystems.r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9" descr="СВОД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171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Прямоугольник 11"/>
          <p:cNvSpPr>
            <a:spLocks noChangeArrowheads="1"/>
          </p:cNvSpPr>
          <p:nvPr/>
        </p:nvSpPr>
        <p:spPr bwMode="auto">
          <a:xfrm>
            <a:off x="71438" y="1957388"/>
            <a:ext cx="457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3000" b="1" dirty="0" smtClean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ru-RU" sz="3000" b="1" dirty="0" smtClean="0">
                <a:latin typeface="+mn-lt"/>
                <a:cs typeface="Arial" pitchFamily="34" charset="0"/>
              </a:rPr>
              <a:t>Перенос </a:t>
            </a:r>
            <a:r>
              <a:rPr lang="ru-RU" sz="3000" b="1" dirty="0" smtClean="0">
                <a:latin typeface="+mn-lt"/>
                <a:cs typeface="Arial" pitchFamily="34" charset="0"/>
              </a:rPr>
              <a:t>данных из </a:t>
            </a:r>
            <a:endParaRPr lang="ru-RU" sz="3000" b="1" dirty="0" smtClean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ru-RU" sz="3000" b="1" dirty="0" smtClean="0">
                <a:latin typeface="+mn-lt"/>
                <a:cs typeface="Arial" pitchFamily="34" charset="0"/>
              </a:rPr>
              <a:t>ПК </a:t>
            </a:r>
            <a:r>
              <a:rPr lang="ru-RU" sz="3000" b="1" dirty="0" smtClean="0">
                <a:latin typeface="+mn-lt"/>
                <a:cs typeface="Arial" pitchFamily="34" charset="0"/>
              </a:rPr>
              <a:t>«1С:Бухгалтерия»</a:t>
            </a:r>
            <a:endParaRPr lang="ru-RU" sz="3000" b="1" dirty="0">
              <a:latin typeface="+mn-lt"/>
              <a:cs typeface="Arial" pitchFamily="34" charset="0"/>
            </a:endParaRPr>
          </a:p>
        </p:txBody>
      </p:sp>
      <p:sp>
        <p:nvSpPr>
          <p:cNvPr id="3076" name="Подзаголовок 2"/>
          <p:cNvSpPr txBox="1">
            <a:spLocks/>
          </p:cNvSpPr>
          <p:nvPr/>
        </p:nvSpPr>
        <p:spPr bwMode="auto">
          <a:xfrm>
            <a:off x="2915816" y="5361211"/>
            <a:ext cx="5715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2400" dirty="0">
              <a:solidFill>
                <a:srgbClr val="000066"/>
              </a:solidFill>
              <a:latin typeface="+mn-lt"/>
              <a:cs typeface="Arial" pitchFamily="34" charset="0"/>
            </a:endParaRPr>
          </a:p>
        </p:txBody>
      </p:sp>
      <p:sp>
        <p:nvSpPr>
          <p:cNvPr id="3077" name="Подзаголовок 2"/>
          <p:cNvSpPr txBox="1">
            <a:spLocks/>
          </p:cNvSpPr>
          <p:nvPr/>
        </p:nvSpPr>
        <p:spPr bwMode="auto">
          <a:xfrm>
            <a:off x="5580112" y="5786438"/>
            <a:ext cx="3349576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2400" b="1" dirty="0">
              <a:latin typeface="+mn-lt"/>
              <a:cs typeface="Arial" pitchFamily="34" charset="0"/>
            </a:endParaRPr>
          </a:p>
        </p:txBody>
      </p:sp>
      <p:pic>
        <p:nvPicPr>
          <p:cNvPr id="8" name="Рисунок 68" descr="web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3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294" y="1236184"/>
            <a:ext cx="4486924" cy="37040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3816" y="3454593"/>
            <a:ext cx="7620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1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285750" y="1143000"/>
            <a:ext cx="8873955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Откроется окно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«Выгрузка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загрузка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данных 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XML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». 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698571"/>
            <a:ext cx="6018435" cy="484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1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28324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7992888" cy="5112568"/>
          </a:xfrm>
        </p:spPr>
        <p:txBody>
          <a:bodyPr anchor="t" anchorCtr="0">
            <a:noAutofit/>
          </a:bodyPr>
          <a:lstStyle/>
          <a:p>
            <a:r>
              <a:rPr lang="ru-RU" b="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	1. Выберите папку и укажите наименование файла для выгрузки данных.</a:t>
            </a:r>
            <a:br>
              <a:rPr lang="ru-RU" b="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b="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	2. В дереве объектов выберите все объекты. Для этого достаточно кликнуть по галочке корневого объекта. </a:t>
            </a:r>
            <a:br>
              <a:rPr lang="ru-RU" b="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b="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	3. </a:t>
            </a:r>
            <a:r>
              <a:rPr lang="ru-RU" b="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Нажмите кнопку «Выгрузить данные»</a:t>
            </a:r>
            <a:br>
              <a:rPr lang="ru-RU" b="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b="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b="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b="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	В зависимости от объема данных и мощности компьютера выгрузка может выполняться от 10 минут до нескольких часов.</a:t>
            </a:r>
            <a:br>
              <a:rPr lang="ru-RU" b="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b="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b="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b="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	При выгрузке данных максимально используются компьютера, что может повлечь значительное замедление работы других приложений. </a:t>
            </a:r>
            <a:endParaRPr lang="ru-RU" b="0" dirty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4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2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68760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Файл 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xml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полученный на первом этапе необходимо загрузить во временную базу данных 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SQL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сервера. Для этого используется программа «Конвертер».</a:t>
            </a:r>
          </a:p>
          <a:p>
            <a:pPr algn="just"/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Запустите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программное приложение по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конвертации (Конвертер).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Откроется окно «Конфигурация», в котором выберем опцию «Новая конфигурация». Для продолжения действий нажимаем кнопку «Вперед».  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gordeev\Documents\PrintScreen Files\ScreenShot0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573016"/>
            <a:ext cx="43204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93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2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64173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268760"/>
            <a:ext cx="8750746" cy="1080120"/>
          </a:xfrm>
        </p:spPr>
        <p:txBody>
          <a:bodyPr anchor="t" anchorCtr="0">
            <a:noAutofit/>
          </a:bodyPr>
          <a:lstStyle/>
          <a:p>
            <a:pPr algn="just"/>
            <a:r>
              <a:rPr lang="ru-RU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случае, если есть сохраненная конфигурация с настроенными параметрами подключения, планом конвертации, действиями и переменными, то выбирается опция «Открыть конфигурацию». </a:t>
            </a:r>
            <a:br>
              <a:rPr lang="ru-RU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ru-RU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50" y="2780928"/>
            <a:ext cx="3786188" cy="388384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1. Для выбора конфигурации нажмите кнопку «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Открыть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».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2. Выберите файл с конфигурацией. 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3. Выбрав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файл,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нажмите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кнопку «Открыть».    </a:t>
            </a:r>
            <a:endParaRPr lang="ru-RU" sz="2000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752" y="2304152"/>
            <a:ext cx="4896544" cy="43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3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2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49080" y="1214437"/>
            <a:ext cx="8856984" cy="550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После выбора новой конфигурации необходимо указать настройки соединения. Для продолжения действий нажимаем кнопку «Вперед».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:\Users\gordeev\Documents\PrintScreen Files\ScreenShot0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5715" y="2506001"/>
            <a:ext cx="561662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1388662" y="3128638"/>
            <a:ext cx="811870" cy="300362"/>
          </a:xfrm>
          <a:prstGeom prst="straightConnector1">
            <a:avLst/>
          </a:prstGeom>
          <a:ln cmpd="dbl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Блок-схема: процесс 9"/>
          <p:cNvSpPr/>
          <p:nvPr/>
        </p:nvSpPr>
        <p:spPr>
          <a:xfrm>
            <a:off x="143508" y="2420888"/>
            <a:ext cx="1435474" cy="64807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138413" y="2052481"/>
            <a:ext cx="1656184" cy="108012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Имя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SQL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-сервера, на котором находится ПК «Смета-СМАРТ» 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1659115" y="4581128"/>
            <a:ext cx="610832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Блок-схема: процесс 20"/>
          <p:cNvSpPr/>
          <p:nvPr/>
        </p:nvSpPr>
        <p:spPr>
          <a:xfrm>
            <a:off x="143507" y="4437111"/>
            <a:ext cx="1651090" cy="129614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Учетные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данные пользователя, имеющего права доступа к БД «Смета-СМАРТ» 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6876256" y="2996953"/>
            <a:ext cx="864096" cy="432047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Блок-схема: процесс 24"/>
          <p:cNvSpPr/>
          <p:nvPr/>
        </p:nvSpPr>
        <p:spPr>
          <a:xfrm>
            <a:off x="7668344" y="2492896"/>
            <a:ext cx="1315654" cy="93610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Имя рабочей базы данных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ПК «Смета-СМАРТ» 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6732240" y="4149080"/>
            <a:ext cx="936104" cy="288031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Блок-схема: процесс 27"/>
          <p:cNvSpPr/>
          <p:nvPr/>
        </p:nvSpPr>
        <p:spPr>
          <a:xfrm>
            <a:off x="7606091" y="3946194"/>
            <a:ext cx="1440160" cy="136815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Имя временной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базы данных конвертора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3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2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68760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Если параметры соединения заданы корректно, то появится окно «План выполнения конвертации», который состоит из двух взаимосвязанных частей. Каждая часть имеет свою панель инструментов. В левой части добавляются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Пункты плана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. В правой части пунктам плана определяются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Действия плана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. </a:t>
            </a:r>
          </a:p>
          <a:p>
            <a:endParaRPr lang="ru-RU" sz="2000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Рисунок 6" descr="C:\Users\gordeev\Documents\PrintScreen Files\ScreenShot0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24944"/>
            <a:ext cx="734481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320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2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68760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Сначала загрузим во временную базу данных конвертера справочную информацию, а именно файл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data.xml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Для этого в левой части окна </a:t>
            </a:r>
            <a:r>
              <a:rPr lang="ru-RU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плана конвертации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соответствующей кнопке добавим пункт плана, например,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Пункт 1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В правой части окна нажимаем кнопку «Добавить действие» и выбираем пункт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Добавить действие импорта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  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Объект 3" descr="C:\Users\gordeev\Documents\PrintScreen Files\ScreenShot016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1745" y="3068960"/>
            <a:ext cx="6768752" cy="341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320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2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68760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результате откроется окно выбора источника данных. В разделе «Настройки соединения» в поле «Выберите 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XML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файл» укажем путь к папке, в которой находится загружаемый файл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data.xml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Затем для продолжения действий нажимаем кнопку «Вперед». 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gordeev\Documents\PrintScreen Files\ScreenShot0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3017" y="2708920"/>
            <a:ext cx="7189973" cy="373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002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2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68760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Появится список таблиц, которые будут импортированы во временную базу данных конвертера. Для подтверждения выбора этого списка нажимаем кнопку «Добавить». Для того, чтобы вернуться на предыдущий шаг, нажимаем кнопку «Назад».    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gordeev\Documents\PrintScreen Files\ScreenShot0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852936"/>
            <a:ext cx="681264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002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2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259288" y="1214438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Тогда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Пункт 1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плана конвертации заполнится действиями импорта из файла «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data.xml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». </a:t>
            </a:r>
          </a:p>
          <a:p>
            <a:pPr algn="just"/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gordeev\Documents\PrintScreen Files\ScreenShot0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076" y="2366566"/>
            <a:ext cx="696523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002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5148064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36004" y="785813"/>
            <a:ext cx="453599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Перечень загружаемых справочников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5220072" y="785810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004" y="1214438"/>
            <a:ext cx="8964996" cy="564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Банки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Банковские карты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Бланки строгой отчетности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Виды документов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Виды налогов и платежей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Виды характеристик ОС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Главы по БК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Группы 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активов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Группы детского учреждения</a:t>
            </a:r>
            <a:endParaRPr lang="ru-RU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Группы корреспондентов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Группы сотрудников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Группы услуг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Денежные 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документы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Дети</a:t>
            </a:r>
            <a:endParaRPr lang="ru-RU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Договора и контракты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Должности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Дополнительная классификация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Драгоценные материалы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Единицы измерения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Значения характеристик ОС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Казначейства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Категории довольствующихся</a:t>
            </a:r>
            <a:endParaRPr lang="ru-RU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Классификация доходов бюджета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Классификация источников финансирования дефицитов бюджетов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Классификация расходов бюджетов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Коды аналитического учета (КАУ)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Коды бюджетной классификации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Корреспонденты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Лицевые счета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Местонахождения ОС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Номенклатура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Основания кассовых ордеров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Основные средства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Основные средства (инвентарные номера для группового учета)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Ответственные лица 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Параметры компенсации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родительской платы</a:t>
            </a:r>
            <a:endParaRPr lang="ru-RU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Подразделения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Расчетные счета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Сотрудники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Услуги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Физические лица</a:t>
            </a:r>
            <a:endParaRPr lang="ru-RU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5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2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14438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Теперь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загрузим во временную базу данных конвертера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журнал проводок,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 именно файл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provodki.xml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Для этого в левой части окна </a:t>
            </a:r>
            <a:r>
              <a:rPr lang="ru-RU" sz="20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плана конвертации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соответствующей кнопке добавим пункт плана, например,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Пункт 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правой части окна нажимаем кнопку «Добавить действие» и выбираем пункт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Добавить действие импорта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000" dirty="0"/>
          </a:p>
        </p:txBody>
      </p:sp>
      <p:pic>
        <p:nvPicPr>
          <p:cNvPr id="7" name="Рисунок 6" descr="C:\Users\gordeev\Documents\PrintScreen Files\ScreenShot0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746" y="2996952"/>
            <a:ext cx="6946515" cy="332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620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2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68760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результате появится окно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выбора источника данных. В разделе «Настройки соединения» в поле «Выберите 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XML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файл» укажем путь к папке, в которой находится загружаемый файл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provodki.xml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Далее для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продолжения действий нажимаем кнопку «Вперед». </a:t>
            </a:r>
          </a:p>
        </p:txBody>
      </p:sp>
      <p:pic>
        <p:nvPicPr>
          <p:cNvPr id="7" name="Объект 3" descr="C:\Users\gordeev\Documents\PrintScreen Files\ScreenShot023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80928"/>
            <a:ext cx="777686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620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2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68760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перечне таблиц для импортирования будет указана одна таблица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журналу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проводок.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Для выбора этой таблицы нажимаем кнопку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«Добавить».</a:t>
            </a:r>
          </a:p>
        </p:txBody>
      </p:sp>
      <p:pic>
        <p:nvPicPr>
          <p:cNvPr id="7" name="Объект 3" descr="C:\Users\gordeev\Documents\PrintScreen Files\ScreenShot024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8726" y="2420888"/>
            <a:ext cx="734481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620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2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208825" y="1268760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Таким образом,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Пункт 2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плана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конвертации заполнится действиями импорта из файла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provodki.xml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». </a:t>
            </a:r>
            <a:endParaRPr lang="en-US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gordeev\Documents\PrintScreen Files\ScreenShot0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04864"/>
            <a:ext cx="703834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620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3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96686" y="1214438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Файлы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data.xml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provodki.xml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загруженные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 временную базу конвертора, необходимо перенести в рабочую базу данных ПК «Смета-СМАРТ». Данный перенос осуществляется с помощью вспомогательных 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SQL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-скриптов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которые входят в комплект дистрибутива программного приложения по конвертации данных. Таким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образом, переходим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 третьему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этапу конвертации данных.</a:t>
            </a:r>
          </a:p>
        </p:txBody>
      </p:sp>
    </p:spTree>
    <p:extLst>
      <p:ext uri="{BB962C8B-B14F-4D97-AF65-F5344CB8AC3E}">
        <p14:creationId xmlns:p14="http://schemas.microsoft.com/office/powerpoint/2010/main" val="14188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3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68760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1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Перенесем из временной базы данных конвертора в рабочую базу данных ПК «Смета-СМАРТ» файл </a:t>
            </a:r>
            <a:r>
              <a:rPr lang="ru-RU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data.xml</a:t>
            </a:r>
            <a:r>
              <a:rPr lang="ru-RU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1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ru-RU" sz="1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Для этого в план конвертации добавляем новый пункт, например, </a:t>
            </a:r>
            <a:r>
              <a:rPr lang="ru-RU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Пункт 3</a:t>
            </a:r>
            <a:r>
              <a:rPr lang="ru-RU" sz="1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В меню кнопки «Добавить действие» выбираем пункт </a:t>
            </a:r>
            <a:r>
              <a:rPr lang="ru-RU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Добавить скрипт</a:t>
            </a:r>
            <a:r>
              <a:rPr lang="ru-RU" sz="1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9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gordeev\Documents\PrintScreen Files\ScreenShot0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213" y="2708920"/>
            <a:ext cx="72994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88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3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68760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результате откроется окно выбора, при помощи которого находим в составе </a:t>
            </a:r>
            <a:r>
              <a:rPr lang="ru-RU" sz="20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дистрибутива конвертора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папку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«1С»→«Загрузка данных из 1С»→«Справочники»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Выбрав все 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SQL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-скрипты из папки «Справочники», нажимаем  кнопку «Открыть».</a:t>
            </a:r>
          </a:p>
          <a:p>
            <a:pPr algn="just"/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gordeev\Documents\PrintScreen Files\ScreenShot0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852936"/>
            <a:ext cx="6768752" cy="310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88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3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97985" y="1268760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Выбранные 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SQL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-скрипты попадут в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Пункт 3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плана конвертации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2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Убедитесь, что выбранные скрипты конвертации упорядочены по порядковому номеру! </a:t>
            </a:r>
            <a:endParaRPr lang="ru-RU" sz="20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Для запуска выполнения плана нажимаем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кнопку «Начать выполнение плана». 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0" y="2910129"/>
            <a:ext cx="7252295" cy="364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7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3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68760"/>
            <a:ext cx="885698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процессе выполнения плана конвертации по загрузке справочной информации из временной базы данных конвертера в рабочую базу проверяется, какие счета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отсутствуют в плане счетов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ПК «Смета-СМАРТ»,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но присутствуют в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программном комплексе «1С:Бухгалтерия». Отсутствующие счета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необходимо добавить в ПК «Смета-СМАРТ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». Список недостающих счетов можно посмотреть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Журнале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конвертации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7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3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86586" y="1255192"/>
            <a:ext cx="8856984" cy="548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После того, как 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план счетов будут добавлены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отсутствующие 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счета, можно конвертировать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остатки и 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обороты. Для этого снимаем флажки со всех трех предыдущих пунктов плана конвертации и добавляем новый пункт, например,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Пункт 4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В меню кнопки «Добавить действие» выбираем пункт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Добавить скрипт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В окне выбора находим папку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«1С»→«Загрузка данных из 1С»→«Обороты и остатки»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Выбрав все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SQL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-скрипты из этой папки, нажимаем кнопку «Открыть».</a:t>
            </a:r>
          </a:p>
          <a:p>
            <a:pPr algn="just"/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C:\Users\gordeev\Documents\PrintScreen Files\ScreenShot0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645" y="3284984"/>
            <a:ext cx="765415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17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5148064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36004" y="785813"/>
            <a:ext cx="453599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Перечень загружаемых 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документов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5220072" y="785810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467544" y="1484784"/>
            <a:ext cx="820891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Доверенности</a:t>
            </a:r>
            <a:endParaRPr lang="ru-RU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Договора </a:t>
            </a:r>
            <a:endParaRPr lang="ru-RU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Меню-требование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Счет-фактуры</a:t>
            </a:r>
            <a:endParaRPr lang="ru-RU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Документы по БСО</a:t>
            </a:r>
            <a:endParaRPr lang="ru-RU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70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3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68760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Выбранные 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SQL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-скрипты попадут в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Пункт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плана конвертации.</a:t>
            </a:r>
          </a:p>
          <a:p>
            <a:pPr algn="just"/>
            <a:r>
              <a:rPr lang="ru-RU" sz="20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Убедитесь, что выбранные скрипты конвертации упорядочены по порядковому номеру! 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Для запуска выполнения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данного пункта плана конвертации нажимаем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кнопку «Начать выполнение плана». </a:t>
            </a:r>
          </a:p>
        </p:txBody>
      </p:sp>
      <p:pic>
        <p:nvPicPr>
          <p:cNvPr id="7" name="Рисунок 6" descr="C:\Users\gordeev\Documents\PrintScreen Files\ScreenShot0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24944"/>
            <a:ext cx="811639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17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3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43508" y="1268760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1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завершении выполнения Плана конвертации необходимо сделать резервное копирование временной базы конвертера и сохранить его. </a:t>
            </a:r>
          </a:p>
        </p:txBody>
      </p:sp>
    </p:spTree>
    <p:extLst>
      <p:ext uri="{BB962C8B-B14F-4D97-AF65-F5344CB8AC3E}">
        <p14:creationId xmlns:p14="http://schemas.microsoft.com/office/powerpoint/2010/main" val="17187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4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68760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После того, как План конвертации выполнится, необходимо проанализировать сформировавшийся в процессе переноса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Журнал конвертации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Для его просмотра в меню плана конвертации выбираем пункт «Журнал».</a:t>
            </a:r>
          </a:p>
          <a:p>
            <a:pPr algn="just"/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31" y="2708920"/>
            <a:ext cx="7534963" cy="376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90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4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26571" y="1284962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1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Журнал конвертации имеет следующий </a:t>
            </a:r>
            <a:r>
              <a:rPr lang="ru-RU" sz="1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вид:</a:t>
            </a:r>
            <a:endParaRPr lang="ru-RU" sz="19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00" y="1717112"/>
            <a:ext cx="5719118" cy="453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1320063" y="2492896"/>
            <a:ext cx="847204" cy="576064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56409" y="1988840"/>
            <a:ext cx="1426691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Список выполненных операций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5796136" y="2564904"/>
            <a:ext cx="1872208" cy="504056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6732240" y="4653136"/>
            <a:ext cx="792088" cy="216024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542902" y="2254106"/>
            <a:ext cx="1315211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Количество загруженных строк по выполненным операциям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17460" y="4293096"/>
            <a:ext cx="1440653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Количество незагруженных строк по выполненным операциям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26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67865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8" name="Подзаголовок 2"/>
          <p:cNvSpPr txBox="1">
            <a:spLocks/>
          </p:cNvSpPr>
          <p:nvPr/>
        </p:nvSpPr>
        <p:spPr bwMode="auto">
          <a:xfrm>
            <a:off x="357188" y="714375"/>
            <a:ext cx="17859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КОНТАКТЫ</a:t>
            </a:r>
          </a:p>
        </p:txBody>
      </p:sp>
      <p:sp>
        <p:nvSpPr>
          <p:cNvPr id="16389" name="Подзаголовок 2"/>
          <p:cNvSpPr txBox="1">
            <a:spLocks/>
          </p:cNvSpPr>
          <p:nvPr/>
        </p:nvSpPr>
        <p:spPr bwMode="auto">
          <a:xfrm>
            <a:off x="1357313" y="1428750"/>
            <a:ext cx="77152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ru-RU" sz="2000" b="1">
                <a:latin typeface="Calibri" pitchFamily="34" charset="0"/>
              </a:rPr>
              <a:t>ООО «Кейсистемс»</a:t>
            </a:r>
          </a:p>
          <a:p>
            <a:pPr algn="just" eaLnBrk="1" hangingPunct="1">
              <a:lnSpc>
                <a:spcPct val="110000"/>
              </a:lnSpc>
            </a:pPr>
            <a:r>
              <a:rPr lang="ru-RU" sz="2000">
                <a:latin typeface="Calibri" pitchFamily="34" charset="0"/>
              </a:rPr>
              <a:t>428000 Россия, г.Чебоксары, пр.И.Яковлева, д.3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sz="2000">
                <a:latin typeface="Calibri" pitchFamily="34" charset="0"/>
              </a:rPr>
              <a:t>HTTP: </a:t>
            </a:r>
            <a:r>
              <a:rPr lang="en-US" sz="2000">
                <a:latin typeface="Calibri" pitchFamily="34" charset="0"/>
                <a:hlinkClick r:id="rId3"/>
              </a:rPr>
              <a:t>http://www.keysystems.ru</a:t>
            </a:r>
            <a:endParaRPr lang="en-US" sz="2000">
              <a:latin typeface="Calibri" pitchFamily="34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sz="2000">
                <a:latin typeface="Calibri" pitchFamily="34" charset="0"/>
              </a:rPr>
              <a:t>E-MAIL: </a:t>
            </a:r>
            <a:r>
              <a:rPr lang="en-US" sz="2000">
                <a:latin typeface="Calibri" pitchFamily="34" charset="0"/>
                <a:hlinkClick r:id="rId4"/>
              </a:rPr>
              <a:t>budjet@keysystems.ru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25" y="1571625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00125" y="3214688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92" name="Прямоугольник 5"/>
          <p:cNvSpPr>
            <a:spLocks noChangeArrowheads="1"/>
          </p:cNvSpPr>
          <p:nvPr/>
        </p:nvSpPr>
        <p:spPr bwMode="auto">
          <a:xfrm>
            <a:off x="1357313" y="3055938"/>
            <a:ext cx="626427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2000" b="1">
                <a:latin typeface="Calibri" pitchFamily="34" charset="0"/>
              </a:rPr>
              <a:t>Руководитель проекта </a:t>
            </a:r>
          </a:p>
          <a:p>
            <a:pPr algn="just">
              <a:lnSpc>
                <a:spcPct val="110000"/>
              </a:lnSpc>
            </a:pPr>
            <a:r>
              <a:rPr lang="ru-RU" sz="2000">
                <a:latin typeface="Calibri" pitchFamily="34" charset="0"/>
              </a:rPr>
              <a:t>Соколов Сергей Валерьевич</a:t>
            </a:r>
          </a:p>
          <a:p>
            <a:pPr algn="just">
              <a:lnSpc>
                <a:spcPct val="110000"/>
              </a:lnSpc>
            </a:pPr>
            <a:r>
              <a:rPr lang="ru-RU" sz="2000">
                <a:latin typeface="Calibri" pitchFamily="34" charset="0"/>
              </a:rPr>
              <a:t>Телефон: (8352)572757</a:t>
            </a:r>
          </a:p>
          <a:p>
            <a:pPr algn="just">
              <a:lnSpc>
                <a:spcPct val="110000"/>
              </a:lnSpc>
            </a:pPr>
            <a:r>
              <a:rPr lang="ru-RU" sz="2000">
                <a:latin typeface="Calibri" pitchFamily="34" charset="0"/>
              </a:rPr>
              <a:t>Факс: (8352)572757</a:t>
            </a:r>
          </a:p>
          <a:p>
            <a:pPr algn="just">
              <a:lnSpc>
                <a:spcPct val="110000"/>
              </a:lnSpc>
            </a:pPr>
            <a:r>
              <a:rPr lang="en-US" sz="2000">
                <a:latin typeface="Calibri" pitchFamily="34" charset="0"/>
              </a:rPr>
              <a:t>ICQ: 314993743</a:t>
            </a:r>
            <a:endParaRPr lang="ru-RU" sz="2000">
              <a:latin typeface="Calibri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US" sz="2000">
                <a:latin typeface="Calibri" pitchFamily="34" charset="0"/>
              </a:rPr>
              <a:t>E-MAIL: </a:t>
            </a:r>
            <a:r>
              <a:rPr lang="en-US" sz="2000">
                <a:latin typeface="Calibri" pitchFamily="34" charset="0"/>
                <a:hlinkClick r:id="rId5"/>
              </a:rPr>
              <a:t>sokolov@keysystems.ru</a:t>
            </a:r>
            <a:endParaRPr lang="en-US" sz="2000">
              <a:latin typeface="Calibri" pitchFamily="34" charset="0"/>
            </a:endParaRPr>
          </a:p>
          <a:p>
            <a:pPr algn="just">
              <a:lnSpc>
                <a:spcPct val="110000"/>
              </a:lnSpc>
            </a:pPr>
            <a:endParaRPr lang="ru-RU" sz="20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85192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54479" y="779752"/>
            <a:ext cx="3797441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Схема конвертации данных данных 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3972624" y="789709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68640"/>
            <a:ext cx="8964488" cy="552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           	</a:t>
            </a:r>
            <a:endParaRPr lang="ru-RU" sz="1400" dirty="0" smtClean="0">
              <a:solidFill>
                <a:schemeClr val="dk1"/>
              </a:solidFill>
              <a:latin typeface="+mn-lt"/>
              <a:cs typeface="+mn-cs"/>
            </a:endParaRPr>
          </a:p>
          <a:p>
            <a:pPr algn="just"/>
            <a:r>
              <a:rPr lang="ru-RU" sz="1400" dirty="0">
                <a:solidFill>
                  <a:schemeClr val="dk1"/>
                </a:solidFill>
                <a:latin typeface="+mn-lt"/>
                <a:cs typeface="+mn-cs"/>
              </a:rPr>
              <a:t>	</a:t>
            </a:r>
            <a:endParaRPr lang="ru-RU" sz="1400" dirty="0" smtClean="0">
              <a:solidFill>
                <a:schemeClr val="dk1"/>
              </a:solidFill>
              <a:latin typeface="+mn-lt"/>
              <a:cs typeface="+mn-cs"/>
            </a:endParaRPr>
          </a:p>
          <a:p>
            <a:pPr algn="just"/>
            <a:endParaRPr lang="ru-RU" sz="1400" dirty="0">
              <a:solidFill>
                <a:schemeClr val="dk1"/>
              </a:solidFill>
              <a:latin typeface="+mn-lt"/>
              <a:cs typeface="+mn-cs"/>
            </a:endParaRPr>
          </a:p>
          <a:p>
            <a:pPr algn="just"/>
            <a:r>
              <a:rPr lang="ru-RU" sz="1400" dirty="0" smtClean="0">
                <a:solidFill>
                  <a:schemeClr val="dk1"/>
                </a:solidFill>
                <a:latin typeface="+mn-lt"/>
                <a:cs typeface="+mn-cs"/>
              </a:rPr>
              <a:t>						</a:t>
            </a:r>
          </a:p>
          <a:p>
            <a:pPr algn="just"/>
            <a:r>
              <a:rPr lang="ru-RU" sz="1400" dirty="0">
                <a:solidFill>
                  <a:schemeClr val="dk1"/>
                </a:solidFill>
                <a:latin typeface="+mn-lt"/>
                <a:cs typeface="+mn-cs"/>
              </a:rPr>
              <a:t>					</a:t>
            </a:r>
            <a:r>
              <a:rPr lang="en-US" sz="1400" dirty="0" smtClean="0">
                <a:solidFill>
                  <a:schemeClr val="dk1"/>
                </a:solidFill>
                <a:latin typeface="+mn-lt"/>
                <a:cs typeface="+mn-cs"/>
              </a:rPr>
              <a:t>            </a:t>
            </a:r>
            <a:r>
              <a:rPr lang="ru-RU" sz="1400" dirty="0" smtClean="0">
                <a:solidFill>
                  <a:schemeClr val="dk1"/>
                </a:solidFill>
                <a:latin typeface="+mn-lt"/>
                <a:cs typeface="+mn-cs"/>
              </a:rPr>
              <a:t>                                						        	 </a:t>
            </a:r>
            <a:r>
              <a:rPr lang="ru-RU" sz="1400" dirty="0">
                <a:solidFill>
                  <a:schemeClr val="dk1"/>
                </a:solidFill>
                <a:latin typeface="+mn-lt"/>
                <a:cs typeface="+mn-cs"/>
              </a:rPr>
              <a:t>	</a:t>
            </a:r>
            <a:r>
              <a:rPr lang="ru-RU" sz="1400" dirty="0" smtClean="0">
                <a:solidFill>
                  <a:schemeClr val="dk1"/>
                </a:solidFill>
                <a:latin typeface="+mn-lt"/>
                <a:cs typeface="+mn-cs"/>
              </a:rPr>
              <a:t>			            </a:t>
            </a:r>
            <a:endParaRPr lang="ru-RU" sz="1400" dirty="0">
              <a:solidFill>
                <a:schemeClr val="dk1"/>
              </a:solidFill>
              <a:latin typeface="+mn-lt"/>
              <a:cs typeface="+mn-cs"/>
            </a:endParaRPr>
          </a:p>
          <a:p>
            <a:pPr algn="just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	</a:t>
            </a:r>
          </a:p>
          <a:p>
            <a:pPr algn="just"/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sz="1400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2" name="Блок-схема: магнитный диск 1"/>
          <p:cNvSpPr/>
          <p:nvPr/>
        </p:nvSpPr>
        <p:spPr>
          <a:xfrm>
            <a:off x="1388163" y="1754755"/>
            <a:ext cx="1455277" cy="1357777"/>
          </a:xfrm>
          <a:prstGeom prst="flowChartMagneticDisk">
            <a:avLst/>
          </a:prstGeom>
          <a:gradFill flip="none" rotWithShape="1">
            <a:gsLst>
              <a:gs pos="0">
                <a:schemeClr val="dk2">
                  <a:tint val="40000"/>
                  <a:satMod val="350000"/>
                </a:schemeClr>
              </a:gs>
              <a:gs pos="40000">
                <a:schemeClr val="dk2">
                  <a:tint val="45000"/>
                  <a:shade val="99000"/>
                  <a:satMod val="350000"/>
                </a:schemeClr>
              </a:gs>
              <a:gs pos="100000">
                <a:schemeClr val="dk2">
                  <a:shade val="20000"/>
                  <a:satMod val="255000"/>
                </a:schemeClr>
              </a:gs>
            </a:gsLst>
            <a:lin ang="2700000" scaled="1"/>
            <a:tileRect/>
          </a:gradFill>
          <a:ln w="28575">
            <a:solidFill>
              <a:schemeClr val="accent1">
                <a:lumMod val="7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Информационная база 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Источник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1414678" y="3639124"/>
            <a:ext cx="1455276" cy="1357777"/>
          </a:xfrm>
          <a:prstGeom prst="flowChartMagneticDisk">
            <a:avLst/>
          </a:prstGeom>
          <a:gradFill flip="none" rotWithShape="1">
            <a:gsLst>
              <a:gs pos="0">
                <a:schemeClr val="dk2">
                  <a:tint val="40000"/>
                  <a:satMod val="350000"/>
                </a:schemeClr>
              </a:gs>
              <a:gs pos="40000">
                <a:schemeClr val="dk2">
                  <a:tint val="45000"/>
                  <a:shade val="99000"/>
                  <a:satMod val="350000"/>
                </a:schemeClr>
              </a:gs>
              <a:gs pos="100000">
                <a:schemeClr val="dk2">
                  <a:shade val="20000"/>
                  <a:satMod val="255000"/>
                </a:schemeClr>
              </a:gs>
            </a:gsLst>
            <a:lin ang="0" scaled="1"/>
            <a:tileRect/>
          </a:gradFill>
          <a:ln w="28575">
            <a:solidFill>
              <a:schemeClr val="accent1">
                <a:lumMod val="7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Информационная база </a:t>
            </a:r>
          </a:p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Приемник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2843440" y="2460954"/>
            <a:ext cx="2652784" cy="138023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несколько документов 21"/>
          <p:cNvSpPr/>
          <p:nvPr/>
        </p:nvSpPr>
        <p:spPr>
          <a:xfrm>
            <a:off x="5496224" y="1628800"/>
            <a:ext cx="1751952" cy="1383562"/>
          </a:xfrm>
          <a:prstGeom prst="flowChartMultidocument">
            <a:avLst/>
          </a:prstGeom>
          <a:gradFill flip="none" rotWithShape="1">
            <a:gsLst>
              <a:gs pos="0">
                <a:schemeClr val="dk2">
                  <a:tint val="40000"/>
                  <a:satMod val="350000"/>
                </a:schemeClr>
              </a:gs>
              <a:gs pos="40000">
                <a:schemeClr val="dk2">
                  <a:tint val="45000"/>
                  <a:shade val="99000"/>
                  <a:satMod val="350000"/>
                </a:schemeClr>
              </a:gs>
              <a:gs pos="100000">
                <a:schemeClr val="dk2">
                  <a:shade val="20000"/>
                  <a:satMod val="255000"/>
                </a:schemeClr>
              </a:gs>
            </a:gsLst>
            <a:lin ang="2700000" scaled="1"/>
            <a:tileRect/>
          </a:gradFill>
          <a:ln w="12700">
            <a:solidFill>
              <a:schemeClr val="accent1">
                <a:lumMod val="7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XML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– файлы, содержащие выгруженные данные из Источника</a:t>
            </a:r>
          </a:p>
        </p:txBody>
      </p:sp>
      <p:sp>
        <p:nvSpPr>
          <p:cNvPr id="26" name="Блок-схема: магнитный диск 25"/>
          <p:cNvSpPr/>
          <p:nvPr/>
        </p:nvSpPr>
        <p:spPr>
          <a:xfrm>
            <a:off x="5559334" y="3639126"/>
            <a:ext cx="1438847" cy="1357777"/>
          </a:xfrm>
          <a:prstGeom prst="flowChartMagneticDisk">
            <a:avLst/>
          </a:prstGeom>
          <a:gradFill flip="none" rotWithShape="1">
            <a:gsLst>
              <a:gs pos="0">
                <a:schemeClr val="dk2">
                  <a:tint val="40000"/>
                  <a:satMod val="350000"/>
                </a:schemeClr>
              </a:gs>
              <a:gs pos="40000">
                <a:schemeClr val="dk2">
                  <a:tint val="45000"/>
                  <a:shade val="99000"/>
                  <a:satMod val="350000"/>
                </a:schemeClr>
              </a:gs>
              <a:gs pos="100000">
                <a:schemeClr val="dk2">
                  <a:shade val="20000"/>
                  <a:satMod val="255000"/>
                </a:schemeClr>
              </a:gs>
            </a:gsLst>
            <a:lin ang="0" scaled="1"/>
            <a:tileRect/>
          </a:gradFill>
          <a:ln w="28575">
            <a:solidFill>
              <a:schemeClr val="accent1">
                <a:lumMod val="7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Временная база </a:t>
            </a:r>
          </a:p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Конвертора</a:t>
            </a:r>
          </a:p>
        </p:txBody>
      </p:sp>
      <p:sp>
        <p:nvSpPr>
          <p:cNvPr id="23" name="Стрелка вниз 22"/>
          <p:cNvSpPr/>
          <p:nvPr/>
        </p:nvSpPr>
        <p:spPr>
          <a:xfrm>
            <a:off x="6278758" y="2914006"/>
            <a:ext cx="79264" cy="725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2109039" y="5028448"/>
            <a:ext cx="66555" cy="570167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259632" y="5631152"/>
            <a:ext cx="1728191" cy="750176"/>
          </a:xfrm>
          <a:prstGeom prst="roundRect">
            <a:avLst/>
          </a:prstGeom>
          <a:gradFill flip="none" rotWithShape="1">
            <a:gsLst>
              <a:gs pos="0">
                <a:schemeClr val="dk2">
                  <a:tint val="40000"/>
                  <a:satMod val="350000"/>
                </a:schemeClr>
              </a:gs>
              <a:gs pos="40000">
                <a:schemeClr val="dk2">
                  <a:tint val="45000"/>
                  <a:shade val="99000"/>
                  <a:satMod val="350000"/>
                </a:schemeClr>
              </a:gs>
              <a:gs pos="100000">
                <a:schemeClr val="dk2">
                  <a:shade val="20000"/>
                  <a:satMod val="255000"/>
                </a:schemeClr>
              </a:gs>
            </a:gsLst>
            <a:lin ang="0" scaled="1"/>
            <a:tileRect/>
          </a:gradFill>
          <a:ln w="28575">
            <a:solidFill>
              <a:schemeClr val="accent1">
                <a:lumMod val="7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ru-RU" sz="1200" dirty="0">
                <a:latin typeface="Arial" pitchFamily="34" charset="0"/>
                <a:cs typeface="Arial" pitchFamily="34" charset="0"/>
              </a:rPr>
              <a:t>Проверка сконвертированных данных</a:t>
            </a:r>
          </a:p>
        </p:txBody>
      </p:sp>
      <p:sp>
        <p:nvSpPr>
          <p:cNvPr id="3" name="Стрелка влево 2"/>
          <p:cNvSpPr/>
          <p:nvPr/>
        </p:nvSpPr>
        <p:spPr>
          <a:xfrm>
            <a:off x="2906550" y="4376115"/>
            <a:ext cx="2652784" cy="144016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22556" y="3871909"/>
            <a:ext cx="1584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Конвертер</a:t>
            </a:r>
          </a:p>
          <a:p>
            <a:pPr algn="ctr"/>
            <a:r>
              <a:rPr lang="en-US" sz="1400" dirty="0" smtClean="0"/>
              <a:t>SQL - </a:t>
            </a:r>
            <a:r>
              <a:rPr lang="ru-RU" sz="1400" dirty="0" smtClean="0"/>
              <a:t>Скрипты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156176" y="2999567"/>
            <a:ext cx="1584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Конвертер</a:t>
            </a:r>
          </a:p>
          <a:p>
            <a:pPr algn="ctr"/>
            <a:r>
              <a:rPr lang="ru-RU" sz="1400" dirty="0" smtClean="0"/>
              <a:t>Загрузка </a:t>
            </a:r>
            <a:r>
              <a:rPr lang="en-US" sz="1400" dirty="0" smtClean="0"/>
              <a:t>XML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914853" y="1994927"/>
            <a:ext cx="2564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dk1"/>
                </a:solidFill>
              </a:rPr>
              <a:t>внешняя обработка </a:t>
            </a:r>
            <a:r>
              <a:rPr lang="en-US" sz="1200" b="1" dirty="0" smtClean="0"/>
              <a:t>1C </a:t>
            </a:r>
            <a:r>
              <a:rPr lang="en-US" sz="1200" dirty="0" smtClean="0"/>
              <a:t>- </a:t>
            </a:r>
            <a:r>
              <a:rPr lang="ru-RU" sz="1200" dirty="0" err="1">
                <a:solidFill>
                  <a:schemeClr val="dk1"/>
                </a:solidFill>
              </a:rPr>
              <a:t>ВыгрузкаЗагрузкаДанных</a:t>
            </a:r>
            <a:r>
              <a:rPr lang="en-US" sz="1200" dirty="0" err="1">
                <a:solidFill>
                  <a:schemeClr val="dk1"/>
                </a:solidFill>
              </a:rPr>
              <a:t>XML.epf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1835696" y="5036532"/>
            <a:ext cx="2537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1C</a:t>
            </a:r>
            <a:r>
              <a:rPr lang="ru-RU" sz="1600" b="1" dirty="0" smtClean="0"/>
              <a:t>, Смета-Смарт</a:t>
            </a:r>
          </a:p>
          <a:p>
            <a:pPr algn="ctr"/>
            <a:r>
              <a:rPr lang="ru-RU" sz="1400" dirty="0" smtClean="0"/>
              <a:t>сверка итогов по ОСВ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5678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125650" y="785812"/>
            <a:ext cx="3786188" cy="55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Этапы конвертации данных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395286" y="1341438"/>
            <a:ext cx="83534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1559" y="1556792"/>
            <a:ext cx="1224137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Этап 1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64531" y="1556792"/>
            <a:ext cx="6423893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Выгрузка данных из программного комплекса «1С:Бухгалтерия» в 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XML-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файлы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1559" y="2357264"/>
            <a:ext cx="1224137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Этап 2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42039" y="2357264"/>
            <a:ext cx="6423893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Загрузка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XML-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файлов во временную базу данных конвертора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1559" y="3156643"/>
            <a:ext cx="1224137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Этап 3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953079" y="3156642"/>
            <a:ext cx="6423893" cy="10644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Перенос данных из временной базы данных конвертора с помощью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SQL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-скриптов в рабочую базу данных ПК «Смета-СМАРТ»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11559" y="4365104"/>
            <a:ext cx="1224137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Этап 4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970347" y="4365104"/>
            <a:ext cx="6423893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Проверка сконвертированных данных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2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" y="-664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1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683568" y="1935460"/>
            <a:ext cx="8053223" cy="466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Для выгрузки данных из программного комплекса «1С:Бухгалтерия» в 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XML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-файлы предусмотрен файл внешней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обработки: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для выгрузки из БГУ 1.0 -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ВыгрузкаЗагрузкаДанных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XML82.epf</a:t>
            </a:r>
            <a:endParaRPr lang="ru-RU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выгрузки из БГУ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2.0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ВыгрузкаЗагрузкаДанных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XML8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epf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2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1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226378" y="1325779"/>
            <a:ext cx="8522086" cy="518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Перед выгрузкой данных в конфигураторе в списке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пользователей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Меню-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Администрирование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Пользователи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для конкретного пользователя нужно включить настройки на вкладке «Прочие»: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Пользовател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ь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Интерактивное 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открытие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внешних обработок и отчетов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Право администрирования дополнительных форм и обработок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52" y="3140968"/>
            <a:ext cx="4121348" cy="328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19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1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226378" y="1325779"/>
            <a:ext cx="8522086" cy="518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Для начала работы с файлом обработки необходимо открыть программный комплекс «1С:Бухгалтерия», затем в меню комплекса выбрать пункт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Файл→Открыть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8" y="2420888"/>
            <a:ext cx="8065123" cy="393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00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1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143000"/>
            <a:ext cx="8784976" cy="559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результате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откроется окно выбора, при помощи которого находим файл внешней обработки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ВыгрузкаЗагрузкаДанных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XML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82.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epf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Выбрав файл, нажимаем  кнопку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«Открыть».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81" y="2348880"/>
            <a:ext cx="6336704" cy="411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5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11141</TotalTime>
  <Words>1295</Words>
  <Application>Microsoft Office PowerPoint</Application>
  <PresentationFormat>Экран (4:3)</PresentationFormat>
  <Paragraphs>187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1. Выберите папку и укажите наименование файла для выгрузки данных.  2. В дереве объектов выберите все объекты. Для этого достаточно кликнуть по галочке корневого объекта.   3. Нажмите кнопку «Выгрузить данные»   В зависимости от объема данных и мощности компьютера выгрузка может выполняться от 10 минут до нескольких часов.   При выгрузке данных максимально используются компьютера, что может повлечь значительное замедление работы других приложений. </vt:lpstr>
      <vt:lpstr>Презентация PowerPoint</vt:lpstr>
      <vt:lpstr>В случае, если есть сохраненная конфигурация с настроенными параметрами подключения, планом конвертации, действиями и переменными, то выбирается опция «Открыть конфигурацию».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Семёнова Татьяна Васильевна</dc:creator>
  <cp:lastModifiedBy>Игнатьев Алексей Николаевич</cp:lastModifiedBy>
  <cp:revision>181</cp:revision>
  <dcterms:created xsi:type="dcterms:W3CDTF">2014-01-22T09:55:00Z</dcterms:created>
  <dcterms:modified xsi:type="dcterms:W3CDTF">2017-11-24T14:24:16Z</dcterms:modified>
</cp:coreProperties>
</file>