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9" r:id="rId3"/>
    <p:sldId id="259" r:id="rId4"/>
    <p:sldId id="260" r:id="rId5"/>
    <p:sldId id="27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2" r:id="rId38"/>
    <p:sldId id="298" r:id="rId39"/>
    <p:sldId id="301" r:id="rId40"/>
    <p:sldId id="304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ECF6-ED0D-4285-A74D-E21567B0557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FF70-1A58-49D0-B048-F50F72A4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9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3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5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5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A574-2DD8-49C2-90C1-01AFBF6C4A4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meta@keysystems.ru" TargetMode="External"/><Relationship Id="rId4" Type="http://schemas.openxmlformats.org/officeDocument/2006/relationships/hyperlink" Target="mailto:budjet@keysystems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СВОД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1"/>
          <p:cNvSpPr>
            <a:spLocks noChangeArrowheads="1"/>
          </p:cNvSpPr>
          <p:nvPr/>
        </p:nvSpPr>
        <p:spPr bwMode="auto">
          <a:xfrm>
            <a:off x="71438" y="1957388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000" b="1" dirty="0" smtClean="0">
                <a:latin typeface="+mn-lt"/>
                <a:cs typeface="Arial" pitchFamily="34" charset="0"/>
              </a:rPr>
              <a:t>Конвертация данных из программного комплекса «1С:Бухгалтерия»</a:t>
            </a:r>
            <a:endParaRPr lang="ru-RU" sz="3000" b="1" dirty="0">
              <a:latin typeface="+mn-lt"/>
              <a:cs typeface="Arial" pitchFamily="34" charset="0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915816" y="5361211"/>
            <a:ext cx="571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5580112" y="5786438"/>
            <a:ext cx="334957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b="1" dirty="0">
              <a:latin typeface="+mn-lt"/>
              <a:cs typeface="Arial" pitchFamily="34" charset="0"/>
            </a:endParaRPr>
          </a:p>
        </p:txBody>
      </p:sp>
      <p:pic>
        <p:nvPicPr>
          <p:cNvPr id="8" name="Рисунок 68" descr="web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94" y="1236184"/>
            <a:ext cx="4486924" cy="3704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Далее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зададим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файлу, в который будет осуществляться выгрузка справочной информации.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этого в поле «Имя файла» нажимаем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Выбрать».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9250"/>
            <a:ext cx="6428821" cy="4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07504" y="1268760"/>
            <a:ext cx="895812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выбора, при помощи которого определим путь к папке,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которую будут выгружены данные и зададим имя файла, в который сохранятся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данные по отобранным справочникам,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22" y="2276872"/>
            <a:ext cx="6077729" cy="42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268760"/>
            <a:ext cx="867873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справочной информации в созданный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нажимаем кнопку «Выгрузить данные».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79" y="1988840"/>
            <a:ext cx="627123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268760"/>
            <a:ext cx="867873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Далее выгрузим журнал проводок. Для этого снимем флажки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ранее выбранных пунктов по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справочной информации,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том числе и в поле «При необходимости». Затем устанавливаем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флажок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пункт «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РегистрыБухгалтерии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70" y="2608808"/>
            <a:ext cx="6034982" cy="39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268760"/>
            <a:ext cx="875074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зададим имя файлу, в который будет осуществляться выгрузка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журнала проводок.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этого в поле «Имя файла» нажимаем кнопку «Выбрать». 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80720" cy="441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выбора, при помощи которого определим путь к папке, в которую будут выгружены данные и зададим имя файла, в который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сохранится журнал проводок,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16" y="2276872"/>
            <a:ext cx="6079104" cy="43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журнала проводок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созданный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нажимаем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«Выгрузить данные».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80" y="1988840"/>
            <a:ext cx="6116388" cy="46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Выгруженные из программного комплекса «1С:Бухгалтерия» файлы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необходимо загрузить во временную базу данных конвертора. Таким образом, переходим ко второму этапу конвертации данных.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Запустим программное приложение по конвертации. Откроется окно «Конфигурация», в котором выберем опцию «Новая конфигурация». Для продолжения действий нажимаем кнопку «Вперед».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596774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4173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68760"/>
            <a:ext cx="8750746" cy="1080120"/>
          </a:xfrm>
        </p:spPr>
        <p:txBody>
          <a:bodyPr anchor="t" anchorCtr="0">
            <a:noAutofit/>
          </a:bodyPr>
          <a:lstStyle/>
          <a:p>
            <a:pPr algn="just"/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</a:t>
            </a:r>
            <a:b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276872"/>
            <a:ext cx="3786188" cy="438790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 кнопке «Открыть» вызываем окно выбора. В нем указываем путь к папке, в котором находится сохраненная конфигурация конвертора. Выбрав файл, нажимаем кнопку «Открыть».    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2" y="2304152"/>
            <a:ext cx="4896544" cy="43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85192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54479" y="779752"/>
            <a:ext cx="379744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Схема конвертации данных данных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972624" y="789709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26050" y="1272932"/>
            <a:ext cx="8964488" cy="55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           	                 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внешняя обработка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                                          </a:t>
            </a:r>
            <a:r>
              <a:rPr lang="ru-RU" sz="1400" dirty="0" err="1" smtClean="0">
                <a:solidFill>
                  <a:schemeClr val="dk1"/>
                </a:solidFill>
                <a:latin typeface="+mn-lt"/>
                <a:cs typeface="+mn-cs"/>
              </a:rPr>
              <a:t>ВыгрузкаЗагрузкаДанных</a:t>
            </a:r>
            <a:r>
              <a:rPr lang="en-US" sz="1400" dirty="0" err="1" smtClean="0">
                <a:solidFill>
                  <a:schemeClr val="dk1"/>
                </a:solidFill>
                <a:latin typeface="+mn-lt"/>
                <a:cs typeface="+mn-cs"/>
              </a:rPr>
              <a:t>XML.epf</a:t>
            </a:r>
            <a:endParaRPr lang="ru-RU" sz="1400" dirty="0" smtClean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						                Программное приложение </a:t>
            </a:r>
          </a:p>
          <a:p>
            <a:pPr algn="just"/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					                                       по конвертации данных  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				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cs typeface="+mn-cs"/>
              </a:rPr>
              <a:t>           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                                						        	 </a:t>
            </a:r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			            </a:t>
            </a:r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           </a:t>
            </a:r>
            <a:r>
              <a:rPr lang="en-US" sz="1400" dirty="0">
                <a:solidFill>
                  <a:schemeClr val="dk1"/>
                </a:solidFill>
                <a:latin typeface="+mn-lt"/>
                <a:cs typeface="+mn-cs"/>
              </a:rPr>
              <a:t>SQL - </a:t>
            </a:r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скрипты</a:t>
            </a:r>
            <a:endParaRPr lang="en-US" sz="14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1388163" y="1754755"/>
            <a:ext cx="1455277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27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Информационная база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Источник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414678" y="3639124"/>
            <a:ext cx="1455276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Информационная база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Приемник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43440" y="2460954"/>
            <a:ext cx="2652784" cy="1380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5496224" y="1628800"/>
            <a:ext cx="1751952" cy="1383562"/>
          </a:xfrm>
          <a:prstGeom prst="flowChartMultidocumen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2700000" scaled="1"/>
            <a:tileRect/>
          </a:gra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XML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– файлы, содержащие выгруженные данные из Источника</a:t>
            </a: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5559334" y="3639126"/>
            <a:ext cx="1438847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Временная база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Конвертора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278758" y="2914006"/>
            <a:ext cx="79264" cy="725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109039" y="5028448"/>
            <a:ext cx="66555" cy="57016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59632" y="5631152"/>
            <a:ext cx="1728191" cy="750176"/>
          </a:xfrm>
          <a:prstGeom prst="roundRec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2906550" y="4376115"/>
            <a:ext cx="2652784" cy="14401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9080" y="1214437"/>
            <a:ext cx="8856984" cy="55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выбора новой конфигурации необходимо указать настройки соединения. Для продолжения действий нажимаем кнопку «Вперед».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gordeev\Documents\PrintScreen Files\ScreenShot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715" y="2506001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388662" y="3128638"/>
            <a:ext cx="811870" cy="3003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143508" y="2420888"/>
            <a:ext cx="1435474" cy="6480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38413" y="2052481"/>
            <a:ext cx="1656184" cy="10801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-сервера, на котором находится 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659115" y="4581128"/>
            <a:ext cx="61083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143507" y="4437111"/>
            <a:ext cx="1651090" cy="129614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Учетные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пользователя, имеющего права доступа к БД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876256" y="2996953"/>
            <a:ext cx="864096" cy="4320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7668344" y="2492896"/>
            <a:ext cx="1315654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рабочей базы данных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32240" y="4149080"/>
            <a:ext cx="936104" cy="28803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процесс 27"/>
          <p:cNvSpPr/>
          <p:nvPr/>
        </p:nvSpPr>
        <p:spPr>
          <a:xfrm>
            <a:off x="7606091" y="3946194"/>
            <a:ext cx="1440160" cy="13681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временной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базы данных конвертора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Если параметры соединения заданы корректно, то появится окно «План выполнения конвертации», который состоит из двух взаимосвязанных частей. Каждая часть имеет свою панель инструментов. В левой части добавляются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Пункты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В правой части пунктам плана определяются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Действия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344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Сначала загрузим во временную базу данных конвертера справочную информацию, а именно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этого в левой части окна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соответствующей кнопке добавим пункт плана, например,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1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правой части окна нажимаем кнопку «Добавить действие» и выбираем 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действие импорта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3" descr="C:\Users\gordeev\Documents\PrintScreen Files\ScreenShot0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745" y="3068960"/>
            <a:ext cx="6768752" cy="341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выбора источника данных. В разделе «Настройки соединения» в поле «Выберите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файл» укажем путь к папке, в которой находится загружаемый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Затем для продолжения действий нажимаем кнопку «Вперед».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017" y="2708920"/>
            <a:ext cx="7189973" cy="37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Появится список таблиц, которые будут импортированы во временную базу данных конвертера. Для подтверждения выбора этого списка нажимаем кнопку «Добавить». Для того, чтобы вернуться на предыдущий шаг, нажимаем кнопку «Назад». 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81264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59288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Тогда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1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конвертации заполнится действиями импорта из файла «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76" y="2366566"/>
            <a:ext cx="69652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Теперь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загрузим во временную базу данных конвертера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проводок,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именно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этого в левой части окна </a:t>
            </a:r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соответствующей кнопке добавим пункт плана, например,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правой части окна нажимаем кнопку «Добавить действие» и выбираем пункт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действие импорта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  <p:pic>
        <p:nvPicPr>
          <p:cNvPr id="7" name="Рисунок 6" descr="C:\Users\gordeev\Documents\PrintScreen Files\ScreenShot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746" y="2996952"/>
            <a:ext cx="6946515" cy="33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появится окно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выбора источника данных. В разделе «Настройки соединения» в поле «Выберите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файл» укажем путь к папке, в которой находится загружаемый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Далее для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продолжения действий нажимаем кнопку «Вперед». </a:t>
            </a:r>
          </a:p>
        </p:txBody>
      </p:sp>
      <p:pic>
        <p:nvPicPr>
          <p:cNvPr id="7" name="Объект 3" descr="C:\Users\gordeev\Documents\PrintScreen Files\ScreenShot02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77768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перечне таблиц для импортирования будет указана одна таблица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журналу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проводок.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выбора этой таблицы нажимаем кнопку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«Добавить».</a:t>
            </a:r>
          </a:p>
        </p:txBody>
      </p:sp>
      <p:pic>
        <p:nvPicPr>
          <p:cNvPr id="7" name="Объект 3" descr="C:\Users\gordeev\Documents\PrintScreen Files\ScreenShot0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726" y="2420888"/>
            <a:ext cx="7344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08825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Таким образом,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2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 заполнится действиями импорта из файла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0383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125650" y="785812"/>
            <a:ext cx="3786188" cy="5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Этапы конвертации данных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6" y="1341438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59" y="1556792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1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4531" y="1556792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Выгрузка данных из программного комплекса «1С:Бухгалтерия» в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файлы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59" y="2357264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42039" y="2357264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Загрузка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файлов во временную базу данных конвертора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59" y="3156643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3079" y="3156642"/>
            <a:ext cx="6423893" cy="1064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Перенос данных из временной базы данных конвертора с помощью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-скриптов в рабочую базу данных ПК «Смета-СМАРТ»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59" y="4365104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4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70347" y="4365104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96686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Файлы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загруженные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 временную базу конвертора, необходимо перенести в рабочую базу данных ПК «Смета-СМАРТ». Данный перенос осуществляется с помощью вспомогательных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которые входят в комплект дистрибутива программного приложения по конвертации данных. Таким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образом, переходим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третьему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этапу конвертации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Перенесем из временной базы данных конвертора в рабочую базу данных ПК «Смета-СМАРТ» файл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этого в план конвертации добавляем новый пункт, например,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3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меню кнопки «Добавить действие» выбираем пункт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скрипт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13" y="2708920"/>
            <a:ext cx="72994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выбора, при помощи которого находим в составе </a:t>
            </a:r>
            <a:r>
              <a:rPr lang="ru-RU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дистрибутива конвертора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папку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«1С»→«Загрузка данных из 1С»→«Справочники»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все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из папки «Справочники», нажимаем  кнопку «Открыть».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6768752" cy="31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97985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Выбранные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попадут 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3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Убедитесь, что выбранные скрипты конвертации упорядочены по порядковому номеру! </a:t>
            </a:r>
            <a:endParaRPr lang="ru-RU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запуска выполнения плана нажимаем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«Начать выполнение плана».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" y="2910129"/>
            <a:ext cx="7252295" cy="36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процессе выполнения плана конвертации по загрузке справочной информации из временной базы данных конвертера в рабочую базу проверяется, какие счета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отсутствуют в плане счетов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ПК «Смета-СМАРТ»,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 присутствуют 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программном комплексе «1С:Бухгалтерия». Отсутствующие счета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необходимо добавить в ПК «Смета-СМАРТ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Список недостающих счетов можно посмотреть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86586" y="1255192"/>
            <a:ext cx="8856984" cy="54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того, как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план счетов будут добавлены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отсутствующие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счета, можно конвертировать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остатки и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обороты. Для этого снимаем флажки со всех трех предыдущих пунктов плана конвертации и добавляем новый пункт, например,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4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меню кнопки «Добавить действие» выбираем пункт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скрипт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окне выбора находим папку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«1С»→«Загрузка данных из 1С»→«Обороты и остатки»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все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из этой папки, нажимаем кнопку «Открыть».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gordeev\Documents\PrintScreen Files\ScreenShot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45" y="3284984"/>
            <a:ext cx="76541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Выбранные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попадут 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конвертации.</a:t>
            </a:r>
          </a:p>
          <a:p>
            <a:pPr algn="just"/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Убедитесь, что выбранные скрипты конвертации упорядочены по порядковому номеру!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запуска выполнения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данного пункта плана конвертации нажимаем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«Начать выполнение плана». </a:t>
            </a:r>
          </a:p>
        </p:txBody>
      </p:sp>
      <p:pic>
        <p:nvPicPr>
          <p:cNvPr id="7" name="Рисунок 6" descr="C:\Users\gordeev\Documents\PrintScreen Files\ScreenShot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11639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3508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завершении выполнения Плана конвертации необходимо сделать резервное копирование временной базы конвертера и сохранить его. </a:t>
            </a:r>
          </a:p>
        </p:txBody>
      </p:sp>
    </p:spTree>
    <p:extLst>
      <p:ext uri="{BB962C8B-B14F-4D97-AF65-F5344CB8AC3E}">
        <p14:creationId xmlns:p14="http://schemas.microsoft.com/office/powerpoint/2010/main" val="1718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4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того, как План конвертации выполнится, необходимо проанализировать сформировавшийся в процессе переноса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его просмотра в меню плана конвертации выбираем пункт «Журнал».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1" y="2708920"/>
            <a:ext cx="7534963" cy="37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4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26571" y="1284962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конвертации имеет следующий 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вид:</a:t>
            </a: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00" y="1717112"/>
            <a:ext cx="5719118" cy="45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320063" y="2492896"/>
            <a:ext cx="847204" cy="5760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6409" y="1988840"/>
            <a:ext cx="142669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выполненных операций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796136" y="2564904"/>
            <a:ext cx="1872208" cy="50405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32240" y="4653136"/>
            <a:ext cx="792088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42902" y="2254106"/>
            <a:ext cx="13152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17460" y="4293096"/>
            <a:ext cx="144065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незагруженных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-6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83366" y="1214438"/>
            <a:ext cx="8353425" cy="53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данных из программного комплекса «1С:Бухгалтерия» в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-файлы предусмотрен файл внешней обработки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ВыгрузкаЗагрузкаДанных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XML82.epf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который входит в комплект дистрибутива программного приложения по конвертации данных (далее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Конвертор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помощью данного файла обработки осуществляется выгрузка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справочников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журнала проводок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4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3508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67865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357188" y="714375"/>
            <a:ext cx="1785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6389" name="Подзаголовок 2"/>
          <p:cNvSpPr txBox="1">
            <a:spLocks/>
          </p:cNvSpPr>
          <p:nvPr/>
        </p:nvSpPr>
        <p:spPr bwMode="auto">
          <a:xfrm>
            <a:off x="1357313" y="1428750"/>
            <a:ext cx="7715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ООО «Кейсистемс»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428000 Россия, г.Чебоксары, пр.И.Яковлева, д.3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HTTP: </a:t>
            </a:r>
            <a:r>
              <a:rPr lang="en-US" sz="2000">
                <a:latin typeface="Calibri" pitchFamily="34" charset="0"/>
                <a:hlinkClick r:id="rId3"/>
              </a:rPr>
              <a:t>http://www.keysystems.ru</a:t>
            </a:r>
            <a:endParaRPr lang="en-US" sz="2000">
              <a:latin typeface="Calibri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4"/>
              </a:rPr>
              <a:t>budjet@keysystems.ru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3214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1357313" y="3055938"/>
            <a:ext cx="62642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Руководитель проекта 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Соколов Сергей Валерьевич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Телефон: (8352)572757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Факс: (8352)572757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ICQ: 314993743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5"/>
              </a:rPr>
              <a:t>sokolov@keysystems.ru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5148064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6004" y="785813"/>
            <a:ext cx="45359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Перечень загружаемых справочников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220072" y="785810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004" y="1214438"/>
            <a:ext cx="8964996" cy="56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Банки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Банковские карты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Бланки строгой отчетности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документов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налогов и платежей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характеристик ОС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Главы по БК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активов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корреспондентов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сотрудников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услуг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Денежные документы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Договора и контракты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Должности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Дополнительная классификация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Драгоценные материалы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Единицы измерения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Значения характеристик ОС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Казначейства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доходов бюджета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источников финансирования дефицитов бюджетов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расходов бюджетов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Коды аналитического учета (КАУ)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Коды бюджетной классификации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Корреспонденты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Лицевые счета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Местонахождения ОС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Номенклатура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Основания кассовых ордеров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средства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средства (инвентарные номера для группового учета)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Ответственные лица учреждений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Подразделения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Расчетные счета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Сотрудники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Услуги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Физические лица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26378" y="1325779"/>
            <a:ext cx="8522086" cy="51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начала работы с файлом обработки необходимо открыть программный комплекс «1С:Бухгалтерия», затем в меню комплекса выбрать пункт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Файл→Открыть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8" y="2420888"/>
            <a:ext cx="8065123" cy="39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143000"/>
            <a:ext cx="8784976" cy="55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выбора, при помощи которого находим файл внешней обработки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ВыгрузкаЗагрузкаДанных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82.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epf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файл, нажимаем  кнопку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«Открыть».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1" y="2348880"/>
            <a:ext cx="6336704" cy="411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143000"/>
            <a:ext cx="887395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«Выгрузка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загрузка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данных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Список объектов метаданных конфигурации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этом окне изначально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отображается в развернутом виде. Для удобства выбора объектов его необходимо свернуть.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96" y="2564904"/>
            <a:ext cx="4376143" cy="31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9" y="2564904"/>
            <a:ext cx="4391285" cy="3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трелка влево 11"/>
          <p:cNvSpPr/>
          <p:nvPr/>
        </p:nvSpPr>
        <p:spPr>
          <a:xfrm>
            <a:off x="1877030" y="4725144"/>
            <a:ext cx="473389" cy="144016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 descr="р"/>
          <p:cNvSpPr/>
          <p:nvPr/>
        </p:nvSpPr>
        <p:spPr>
          <a:xfrm>
            <a:off x="2366740" y="4491118"/>
            <a:ext cx="135748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Список объектов в развернутом виде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6444208" y="4685068"/>
            <a:ext cx="473389" cy="144016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 descr="р"/>
          <p:cNvSpPr/>
          <p:nvPr/>
        </p:nvSpPr>
        <p:spPr>
          <a:xfrm>
            <a:off x="6917597" y="4419110"/>
            <a:ext cx="135748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Список объектов в свернутом виде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28324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56984" cy="720080"/>
          </a:xfrm>
        </p:spPr>
        <p:txBody>
          <a:bodyPr anchor="t" anchorCtr="0">
            <a:noAutofit/>
          </a:bodyPr>
          <a:lstStyle/>
          <a:p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Сначала выгрузим </a:t>
            </a: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справочную информацию. Для этого отметим флажками следующие пункты списка объектов метаданных:</a:t>
            </a:r>
            <a:endParaRPr lang="ru-RU" b="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4104456" cy="4209331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Справочники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ПланыВидовХарактеристик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Планы счетов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Регистры сведений.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Устанавливаем также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флажки напротив каждого отмеченного пункта в поле «При необходимости».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1"/>
            <a:ext cx="47881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1562</Words>
  <Application>Microsoft Office PowerPoint</Application>
  <PresentationFormat>Экран (4:3)</PresentationFormat>
  <Paragraphs>185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Сначала выгрузим справочную информацию. Для этого отметим флажками следующие пункты списка объектов метаданных: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Семёнова Татьяна Васильевна</dc:creator>
  <cp:lastModifiedBy>Семёнова Татьяна Васильевна</cp:lastModifiedBy>
  <cp:revision>167</cp:revision>
  <dcterms:created xsi:type="dcterms:W3CDTF">2014-01-22T09:55:00Z</dcterms:created>
  <dcterms:modified xsi:type="dcterms:W3CDTF">2014-02-06T07:04:21Z</dcterms:modified>
</cp:coreProperties>
</file>