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5" r:id="rId5"/>
    <p:sldId id="264" r:id="rId6"/>
    <p:sldId id="263" r:id="rId7"/>
    <p:sldId id="262" r:id="rId8"/>
    <p:sldId id="270" r:id="rId9"/>
    <p:sldId id="269" r:id="rId10"/>
    <p:sldId id="268" r:id="rId11"/>
    <p:sldId id="267" r:id="rId12"/>
    <p:sldId id="266" r:id="rId13"/>
    <p:sldId id="274" r:id="rId14"/>
    <p:sldId id="273" r:id="rId15"/>
    <p:sldId id="272" r:id="rId16"/>
    <p:sldId id="271" r:id="rId17"/>
    <p:sldId id="277" r:id="rId18"/>
    <p:sldId id="278" r:id="rId19"/>
    <p:sldId id="276" r:id="rId20"/>
    <p:sldId id="279" r:id="rId21"/>
    <p:sldId id="275" r:id="rId22"/>
    <p:sldId id="280" r:id="rId23"/>
    <p:sldId id="283" r:id="rId24"/>
    <p:sldId id="282" r:id="rId25"/>
    <p:sldId id="281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3378B"/>
    <a:srgbClr val="081A9C"/>
    <a:srgbClr val="1111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133-5D52-4049-A9DF-C3B8066184EF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4E133-5D52-4049-A9DF-C3B8066184EF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30DCD-5E2C-4953-8A90-E1B6ED821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liyshka-tat.narod2.ru/business-graph_-_kopiya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activerain.com/image_store/uploads/2/5/0/5/7/ar126327312675052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systems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udjet@keysystems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астав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515220" cy="32861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Актуальные вопросы развития региональных бюджетных систем и информационных технологий в соответствии с концепцией</a:t>
            </a:r>
            <a:br>
              <a:rPr lang="ru-RU" sz="3600" dirty="0" smtClean="0"/>
            </a:br>
            <a:r>
              <a:rPr lang="ru-RU" sz="1000" dirty="0" smtClean="0">
                <a:solidFill>
                  <a:schemeClr val="bg1"/>
                </a:solidFill>
              </a:rPr>
              <a:t>1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«Электронного бюджета»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77848" y="5572141"/>
            <a:ext cx="178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г.Чебоксары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5990582"/>
            <a:ext cx="1718291" cy="653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20-24 сентября</a:t>
            </a:r>
          </a:p>
          <a:p>
            <a:pPr algn="ctr">
              <a:lnSpc>
                <a:spcPct val="70000"/>
              </a:lnSpc>
            </a:pPr>
            <a:r>
              <a:rPr lang="ru-RU" sz="3200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2011 год</a:t>
            </a:r>
            <a:endParaRPr lang="ru-RU" sz="3200" dirty="0">
              <a:gradFill flip="none" rotWithShape="1">
                <a:gsLst>
                  <a:gs pos="0">
                    <a:srgbClr val="008000">
                      <a:shade val="30000"/>
                      <a:satMod val="115000"/>
                    </a:srgbClr>
                  </a:gs>
                  <a:gs pos="50000">
                    <a:srgbClr val="008000">
                      <a:shade val="67500"/>
                      <a:satMod val="115000"/>
                    </a:srgbClr>
                  </a:gs>
                  <a:gs pos="100000">
                    <a:srgbClr val="008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25717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4214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Цели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714375" y="1571625"/>
            <a:ext cx="7715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47675" algn="just"/>
            <a:r>
              <a:rPr lang="ru-RU" sz="2000">
                <a:latin typeface="Calibri" pitchFamily="34" charset="0"/>
              </a:rPr>
              <a:t>Основной целью создания и развития интегрированной информационной системы управления общественными финансами «Электронный бюджет» (далее – электронный бюджет) является </a:t>
            </a:r>
            <a:r>
              <a:rPr lang="ru-RU" sz="2000" b="1" i="1">
                <a:latin typeface="Calibri" pitchFamily="34" charset="0"/>
              </a:rPr>
              <a:t>обеспечение открытости, прозрачности и подотчетности деятельности органов государственной власти и органов местного самоуправления</a:t>
            </a:r>
            <a:r>
              <a:rPr lang="ru-RU" sz="2000">
                <a:latin typeface="Calibri" pitchFamily="34" charset="0"/>
              </a:rPr>
              <a:t>, повышение качества финансового менеджмента организаций сектора государственного управления и создание условий для наиболее эффективного использования бюджетных средств и активов публично-правовых образований </a:t>
            </a:r>
            <a:r>
              <a:rPr lang="ru-RU" sz="2000" b="1" i="1">
                <a:latin typeface="Calibri" pitchFamily="34" charset="0"/>
              </a:rPr>
              <a:t>за счет формирования единого информационного пространства</a:t>
            </a:r>
            <a:r>
              <a:rPr lang="ru-RU" sz="2000">
                <a:latin typeface="Calibri" pitchFamily="34" charset="0"/>
              </a:rPr>
              <a:t>, применения информационных и телекоммуникационных технологий в сфере управления общественными финансами.</a:t>
            </a: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928688" y="1643063"/>
            <a:ext cx="7715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повышение доступности информации о финансовой деятельности и финансовом состоянии публично-правовых образований, об их активах и обязательствах;</a:t>
            </a:r>
          </a:p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создание инструментов для взаимоувязки стратегического и бюджетного планирования, проведения мониторинга достижения конечных результатов реализации государственных программ и непосредственных результатов, характеризующих объемы и качество оказания государственных услуг;</a:t>
            </a:r>
          </a:p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обеспечение публикации в открытом доступе информации о плановых и фактических результатах деятельности организаций сектора государственного управления в сфере управления общественными финансами, в том числе информации о предоставленных государственных (муниципальных) услугах;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85813"/>
            <a:ext cx="25717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57188" y="714375"/>
            <a:ext cx="164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Задачи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1785938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2857500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500" y="4500563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25717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164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Задачи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714500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857250" y="1571625"/>
            <a:ext cx="77152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обеспечение интеграции процессов составления, исполнения бюджетов, ведения бухгалтерского учета и подготовки финансовой и иной регламентированной отчетности публично-правовых образований;</a:t>
            </a:r>
          </a:p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усиление взаимосвязи бюджетного процесса и процедур планирования закупок товаров, работ и услуг для нужд публично-правовых образований, размещения заказов на их поставку и исполнения государственных (муниципальных) контрактов, заключаемых по итогам размещения заказов;</a:t>
            </a:r>
          </a:p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обеспечение взаимосвязи реестров расходных обязательств с закрепленными в соответствии с законодательством Российской Федерации полномочиями публично-правовых образований и их деятельностью, осуществляемой за счет средств соответствующих бюджетов.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3" y="3071813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63" y="4786313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707231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7286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Принципы построения Электронного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1571625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28688" y="1428750"/>
            <a:ext cx="77152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000">
                <a:latin typeface="Calibri" pitchFamily="34" charset="0"/>
              </a:rPr>
              <a:t>открытость информационных систем, обеспечивающих интеграцию имеющихся и вновь создаваемых информационных ресурсов;</a:t>
            </a:r>
          </a:p>
          <a:p>
            <a:pPr algn="just"/>
            <a:r>
              <a:rPr lang="ru-RU" sz="2000">
                <a:latin typeface="Calibri" pitchFamily="34" charset="0"/>
              </a:rPr>
              <a:t>интерактивный доступ к информационным системам всех зарегистрированных пользователей вне зависимости от их территориальной удаленности от центров хранения и обработки данных;</a:t>
            </a:r>
          </a:p>
          <a:p>
            <a:pPr algn="just"/>
            <a:r>
              <a:rPr lang="ru-RU" sz="2000">
                <a:latin typeface="Calibri" pitchFamily="34" charset="0"/>
              </a:rPr>
              <a:t>исключение дублирования процедур сбора и обработки информации при соблюдении правил однократного ввода информации и обеспечение ее обработки в режиме реального времени средствами самих информационных систем;</a:t>
            </a:r>
          </a:p>
          <a:p>
            <a:pPr algn="just"/>
            <a:r>
              <a:rPr lang="ru-RU" sz="2000">
                <a:latin typeface="Calibri" pitchFamily="34" charset="0"/>
              </a:rPr>
              <a:t>удобство работы пользователей, обеспечиваемое постоянными улучшениями информационных систем и предоставление широкого набора интерфейсов;</a:t>
            </a:r>
          </a:p>
          <a:p>
            <a:pPr algn="just"/>
            <a:r>
              <a:rPr lang="ru-RU" sz="2000">
                <a:latin typeface="Calibri" pitchFamily="34" charset="0"/>
              </a:rPr>
              <a:t>бесперебойность и надежность функционирования информационных систем с организацией многоуровневой защиты информации и информационных каналов.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38" y="2214563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38" y="3429000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38" y="4643438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938" y="5572125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2643188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7286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1643063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28688" y="1500188"/>
            <a:ext cx="7715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" indent="-6350"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сформировано единое информационное пространство и осуществлена интеграция информационных потоков публично-правовых образований и организаций сектора государственного управления в сфере управления общественными финансами;</a:t>
            </a:r>
          </a:p>
          <a:p>
            <a:pPr marL="6350" indent="-6350"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обеспечена открытость и доступность для граждан и организаций информации о прошлой, текущей и планируемой деятельности публично-правовых образований по подготовке и исполнению бюджетов бюджетной системы Российской Федерации;</a:t>
            </a:r>
          </a:p>
          <a:p>
            <a:pPr marL="6350" indent="-6350"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обеспечена подотчетность органов государственной власти и местного самоуправления, созданы инструменты для повышения ответственности публично-правовых образований за выполнение функций, достижение индикаторов результативности деятельности и эффективности использования ресурсов.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38" y="3000375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38" y="4357688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7000875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7286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Направления создания Электронного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1643063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857250" y="1500188"/>
            <a:ext cx="7715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переход на юридически значимый электронный документооборот в сфере управления общественными финансами;</a:t>
            </a:r>
          </a:p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автоматизация учетной деятельности, интеграция и обеспечение взаимосвязи всех видов учета и отчетности публично-правовых образований;</a:t>
            </a:r>
          </a:p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интеграция процессов управления деятельностью публично-правовых образований в сфере управления общественными финансами;</a:t>
            </a:r>
          </a:p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обеспечение взаимосвязи информации о финансовых показателях публично-правовых образований с показателями результативности их деятельности;</a:t>
            </a:r>
          </a:p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обеспечение прозрачности и публичности информации о деятельности публично-правовых образований в сфере управления общественными финансами.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38" y="2428875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38" y="3500438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38" y="4572000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938" y="5572125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7000875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7286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Электронный бюджет на уровне субъекта РФ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785813" y="1428750"/>
            <a:ext cx="7929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000" b="1">
                <a:latin typeface="Calibri" pitchFamily="34" charset="0"/>
              </a:rPr>
              <a:t>Базовый блок</a:t>
            </a:r>
            <a:r>
              <a:rPr lang="en-US" sz="2000" b="1">
                <a:latin typeface="Calibri" pitchFamily="34" charset="0"/>
              </a:rPr>
              <a:t> – </a:t>
            </a:r>
            <a:r>
              <a:rPr lang="ru-RU" sz="2000" b="1" i="1">
                <a:solidFill>
                  <a:srgbClr val="0070C0"/>
                </a:solidFill>
                <a:latin typeface="Calibri" pitchFamily="34" charset="0"/>
              </a:rPr>
              <a:t>«Бюджет-КС», </a:t>
            </a:r>
            <a:r>
              <a:rPr lang="ru-RU" sz="2000">
                <a:latin typeface="Calibri" pitchFamily="34" charset="0"/>
              </a:rPr>
              <a:t>который с помощью </a:t>
            </a:r>
            <a:r>
              <a:rPr lang="ru-RU" sz="2000" b="1" i="1">
                <a:solidFill>
                  <a:srgbClr val="0070C0"/>
                </a:solidFill>
                <a:latin typeface="Calibri" pitchFamily="34" charset="0"/>
              </a:rPr>
              <a:t>«Бюджет-</a:t>
            </a:r>
            <a:r>
              <a:rPr lang="en-US" sz="2000" b="1" i="1">
                <a:solidFill>
                  <a:srgbClr val="0070C0"/>
                </a:solidFill>
                <a:latin typeface="Calibri" pitchFamily="34" charset="0"/>
              </a:rPr>
              <a:t>WEB</a:t>
            </a:r>
            <a:r>
              <a:rPr lang="ru-RU" sz="2000" b="1" i="1">
                <a:solidFill>
                  <a:srgbClr val="0070C0"/>
                </a:solidFill>
                <a:latin typeface="Calibri" pitchFamily="34" charset="0"/>
              </a:rPr>
              <a:t>»</a:t>
            </a:r>
            <a:r>
              <a:rPr lang="en-US" sz="200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2000">
                <a:latin typeface="Calibri" pitchFamily="34" charset="0"/>
              </a:rPr>
              <a:t>и </a:t>
            </a:r>
            <a:r>
              <a:rPr lang="ru-RU" sz="2000" b="1" i="1">
                <a:solidFill>
                  <a:srgbClr val="0070C0"/>
                </a:solidFill>
                <a:latin typeface="Calibri" pitchFamily="34" charset="0"/>
              </a:rPr>
              <a:t>«СМАРТ-Бюджет»</a:t>
            </a:r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2000">
                <a:latin typeface="Calibri" pitchFamily="34" charset="0"/>
              </a:rPr>
              <a:t>позволяет организовать работу всех бюджетов муниципальных образований в единой базе данных, развернутой на уровне субъекта РФ.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857500"/>
            <a:ext cx="72374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7000875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7286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Электронный бюджет на уровне субъекта РФ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14375" y="1357313"/>
            <a:ext cx="7929563" cy="5214937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+mn-lt"/>
                <a:cs typeface="+mn-cs"/>
              </a:rPr>
              <a:t>В единой системе объединены следующие процессы: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прогнозирование доходов;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проектирование расходов;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расчет и ведение ВЦП и ДЦП, ДРОНД;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расчет межбюджетных отношений;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учет государственных (муниципальных) заданий и расчет их финансового обеспечения;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исполнение бюджета по доходам и расходам;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составление и свод регламентированной отчетности;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многомерный анализ данных.</a:t>
            </a:r>
          </a:p>
          <a:p>
            <a:pPr marL="360363" indent="3587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Благодаря этому, работа финансовой системы региона становится полностью прозрачной и можно проводить анализ хода проектирования и исполнения консолидированного бюджета с любой степенью детализации в режиме реального времени, не дожидаясь сбора месячной отчетности. Кроме того выполняется принцип однократного ввода информации.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1857375"/>
            <a:ext cx="71437" cy="71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38" y="2143125"/>
            <a:ext cx="71437" cy="71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38" y="2428875"/>
            <a:ext cx="71437" cy="71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38" y="2714625"/>
            <a:ext cx="71437" cy="71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938" y="3071813"/>
            <a:ext cx="71437" cy="7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" y="3643313"/>
            <a:ext cx="71437" cy="7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2938" y="3929063"/>
            <a:ext cx="71437" cy="7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2938" y="4286250"/>
            <a:ext cx="71437" cy="71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7000875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7286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Электронный бюджет на уровне субъекта РФ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57188" y="1428750"/>
            <a:ext cx="79295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000" b="1">
                <a:latin typeface="Calibri" pitchFamily="34" charset="0"/>
              </a:rPr>
              <a:t>Интеграция процессов исполнения бюджета и государственных (муниципальных) закупок.</a:t>
            </a:r>
          </a:p>
        </p:txBody>
      </p:sp>
      <p:pic>
        <p:nvPicPr>
          <p:cNvPr id="7" name="Рисунок 7" descr="ООС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857750"/>
            <a:ext cx="22860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3214688" y="3214688"/>
            <a:ext cx="2428875" cy="2071687"/>
            <a:chOff x="571472" y="2285992"/>
            <a:chExt cx="2428892" cy="2071702"/>
          </a:xfrm>
        </p:grpSpPr>
        <p:pic>
          <p:nvPicPr>
            <p:cNvPr id="9" name="Рисунок 13" descr="web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2910" y="2514115"/>
              <a:ext cx="2214578" cy="1843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одзаголовок 2"/>
            <p:cNvSpPr txBox="1">
              <a:spLocks/>
            </p:cNvSpPr>
            <p:nvPr/>
          </p:nvSpPr>
          <p:spPr bwMode="auto">
            <a:xfrm>
              <a:off x="571472" y="2285992"/>
              <a:ext cx="242889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ru-RU" sz="2000" b="1">
                  <a:solidFill>
                    <a:srgbClr val="0070C0"/>
                  </a:solidFill>
                  <a:latin typeface="Calibri" pitchFamily="34" charset="0"/>
                </a:rPr>
                <a:t>ПК «</a:t>
              </a:r>
              <a:r>
                <a:rPr lang="en-US" sz="2000" b="1">
                  <a:solidFill>
                    <a:srgbClr val="0070C0"/>
                  </a:solidFill>
                  <a:latin typeface="Calibri" pitchFamily="34" charset="0"/>
                </a:rPr>
                <a:t>WEB-</a:t>
              </a:r>
              <a:r>
                <a:rPr lang="ru-RU" sz="2000" b="1">
                  <a:solidFill>
                    <a:srgbClr val="0070C0"/>
                  </a:solidFill>
                  <a:latin typeface="Calibri" pitchFamily="34" charset="0"/>
                </a:rPr>
                <a:t>Торги-КС»</a:t>
              </a:r>
            </a:p>
          </p:txBody>
        </p:sp>
      </p:grp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6072188" y="4143375"/>
            <a:ext cx="2428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Общероссийский Официальный сайт</a:t>
            </a:r>
          </a:p>
        </p:txBody>
      </p:sp>
      <p:grpSp>
        <p:nvGrpSpPr>
          <p:cNvPr id="12" name="Группа 19"/>
          <p:cNvGrpSpPr>
            <a:grpSpLocks/>
          </p:cNvGrpSpPr>
          <p:nvPr/>
        </p:nvGrpSpPr>
        <p:grpSpPr bwMode="auto">
          <a:xfrm>
            <a:off x="357188" y="2286000"/>
            <a:ext cx="2428875" cy="2309813"/>
            <a:chOff x="4429124" y="2071678"/>
            <a:chExt cx="2428892" cy="2309812"/>
          </a:xfrm>
        </p:grpSpPr>
        <p:pic>
          <p:nvPicPr>
            <p:cNvPr id="13" name="Picture 8" descr="http://img.clubic.com/03031532-photo-dream-desktop-agent-logo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0562" y="2428868"/>
              <a:ext cx="1952622" cy="1952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одзаголовок 2"/>
            <p:cNvSpPr txBox="1">
              <a:spLocks/>
            </p:cNvSpPr>
            <p:nvPr/>
          </p:nvSpPr>
          <p:spPr bwMode="auto">
            <a:xfrm>
              <a:off x="4429124" y="2071678"/>
              <a:ext cx="242889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ru-RU" sz="2000" b="1">
                  <a:solidFill>
                    <a:srgbClr val="0070C0"/>
                  </a:solidFill>
                  <a:latin typeface="Calibri" pitchFamily="34" charset="0"/>
                </a:rPr>
                <a:t>ПК «Бюджет-КС»</a:t>
              </a:r>
            </a:p>
          </p:txBody>
        </p:sp>
      </p:grpSp>
      <p:sp>
        <p:nvSpPr>
          <p:cNvPr id="15" name="Выгнутая вправо стрелка 14"/>
          <p:cNvSpPr/>
          <p:nvPr/>
        </p:nvSpPr>
        <p:spPr>
          <a:xfrm rot="19664919" flipH="1">
            <a:off x="1501775" y="4497388"/>
            <a:ext cx="1285875" cy="1714500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rot="19664919">
            <a:off x="6089650" y="2511425"/>
            <a:ext cx="1071563" cy="1714500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500" y="4714875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5500688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85812"/>
            <a:ext cx="7000875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57188" y="714374"/>
            <a:ext cx="7286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Электронный бюджет на уровне субъекта РФ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785813" y="1643062"/>
            <a:ext cx="792956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ru-RU" sz="2000" b="1">
                <a:latin typeface="Calibri" pitchFamily="34" charset="0"/>
              </a:rPr>
              <a:t>Единый портал бюджетной системы региона для отображения следующей информации:</a:t>
            </a:r>
          </a:p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о плановых и фактических поступлениях доходов в бюджеты бюджетной системы региона;</a:t>
            </a:r>
          </a:p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о финансовой деятельности и финансовом состоянии публично-правовых образований, об их активах и обязательствах, плановых и фактических результатах деятельности государственных (муниципальных) учреждений;</a:t>
            </a:r>
          </a:p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об основных показателях государственных и муниципальных заданий применительно к каждому муниципальному учреждению;</a:t>
            </a:r>
          </a:p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об использовании государственными и муниципальными учреждениями переданного им в управление недвижимого и особо ценного движимого имущества.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500" y="2571749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500" y="3357562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атросов Э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072074"/>
            <a:ext cx="3965838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300" dirty="0" smtClean="0">
                <a:solidFill>
                  <a:schemeClr val="bg1"/>
                </a:solidFill>
              </a:rPr>
              <a:t>Первый заместитель генерального директора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1" y="5876697"/>
            <a:ext cx="3647117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200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Матросов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Алексей Александрович</a:t>
            </a:r>
            <a:endParaRPr lang="ru-RU" sz="2400" dirty="0">
              <a:gradFill flip="none" rotWithShape="1">
                <a:gsLst>
                  <a:gs pos="0">
                    <a:srgbClr val="008000">
                      <a:shade val="30000"/>
                      <a:satMod val="115000"/>
                    </a:srgbClr>
                  </a:gs>
                  <a:gs pos="50000">
                    <a:srgbClr val="008000">
                      <a:shade val="67500"/>
                      <a:satMod val="115000"/>
                    </a:srgbClr>
                  </a:gs>
                  <a:gs pos="100000">
                    <a:srgbClr val="008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5786" y="857232"/>
            <a:ext cx="7515220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dirty="0" smtClean="0">
                <a:latin typeface="+mj-lt"/>
                <a:ea typeface="+mj-ea"/>
                <a:cs typeface="+mj-cs"/>
              </a:rPr>
              <a:t>Реализация программы повышения эффективности бюджетных расходов в соответствии с построением единой интегрированной информационной системы управления общественными финансами (электронный бюджет)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7000875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7286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Электронный бюджет на уровне субъекта РФ</a:t>
            </a:r>
          </a:p>
        </p:txBody>
      </p:sp>
      <p:pic>
        <p:nvPicPr>
          <p:cNvPr id="5" name="Рисунок 9" descr="электронный бюджет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285875"/>
            <a:ext cx="7786687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7000875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7286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Электронный бюджет на уровне субъекта РФ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857875" y="2428875"/>
            <a:ext cx="27860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latin typeface="Calibri" pitchFamily="34" charset="0"/>
              </a:rPr>
              <a:t>Защищенный электронный документооборот с применением </a:t>
            </a:r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электронной цифровой подписи (ЭЦП).</a:t>
            </a:r>
          </a:p>
        </p:txBody>
      </p:sp>
      <p:pic>
        <p:nvPicPr>
          <p:cNvPr id="7" name="Рисунок 14" descr="Безимени-1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785938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643563" y="2571750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3500438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3143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Электронный бюджет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57750" y="1500188"/>
            <a:ext cx="3786188" cy="421481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Для государственных (муниципальных) учреждений</a:t>
            </a:r>
          </a:p>
          <a:p>
            <a:pPr marL="6350" indent="-6350"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экономия средств на закупке и поддержке программного обеспечения для проектирования и исполнения бюджета;</a:t>
            </a:r>
          </a:p>
          <a:p>
            <a:pPr marL="6350" indent="-6350"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ускорение прохождения документов за счет организации безбумажного документооборота с применением ЭЦП между учреждением и его главным распорядителем или финансовым органом.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428875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071938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16" descr="7.jpg"/>
          <p:cNvPicPr>
            <a:picLocks noChangeAspect="1"/>
          </p:cNvPicPr>
          <p:nvPr/>
        </p:nvPicPr>
        <p:blipFill>
          <a:blip r:embed="rId3"/>
          <a:srcRect b="6250"/>
          <a:stretch>
            <a:fillRect/>
          </a:stretch>
        </p:blipFill>
        <p:spPr bwMode="auto">
          <a:xfrm>
            <a:off x="214313" y="1571625"/>
            <a:ext cx="35718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3786188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3143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Электронный бюджет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43375" y="1357313"/>
            <a:ext cx="4714875" cy="521493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Для главных распорядителей бюджетных средств</a:t>
            </a:r>
          </a:p>
          <a:p>
            <a:pPr marL="360363" indent="-6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возможность работы по проектированию и исполнению бюджета совместно со своими подведомственными учреждениями в единой базе данных;</a:t>
            </a:r>
          </a:p>
          <a:p>
            <a:pPr marL="360363" indent="-6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возможность контроля и санкционирования операций по исполнению бюджета подведомственных учреждений;</a:t>
            </a:r>
          </a:p>
          <a:p>
            <a:pPr marL="360363" indent="-6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возможность применения ЭЦП для организации безбумажного юридически значимого документооборота.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2143116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6250" y="4857750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16" descr="image.gif"/>
          <p:cNvPicPr>
            <a:picLocks noChangeAspect="1"/>
          </p:cNvPicPr>
          <p:nvPr/>
        </p:nvPicPr>
        <p:blipFill>
          <a:blip r:embed="rId3"/>
          <a:srcRect l="24426"/>
          <a:stretch>
            <a:fillRect/>
          </a:stretch>
        </p:blipFill>
        <p:spPr bwMode="auto">
          <a:xfrm>
            <a:off x="249238" y="1571625"/>
            <a:ext cx="35369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6248" y="3643314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3786188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3143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Электронный бюджет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572000" y="1500188"/>
            <a:ext cx="4000500" cy="492918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Для руководителей и менеджеров</a:t>
            </a:r>
          </a:p>
          <a:p>
            <a:pPr marL="360363" indent="-6350"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возможность анализа хода проектирования и исполнения бюджета с любой степенью детализации в режиме </a:t>
            </a:r>
            <a:r>
              <a:rPr lang="en-US" sz="2000" dirty="0">
                <a:latin typeface="+mn-lt"/>
                <a:cs typeface="+mn-cs"/>
              </a:rPr>
              <a:t>online</a:t>
            </a:r>
            <a:r>
              <a:rPr lang="ru-RU" sz="2000" dirty="0">
                <a:latin typeface="+mn-lt"/>
                <a:cs typeface="+mn-cs"/>
              </a:rPr>
              <a:t>;</a:t>
            </a:r>
          </a:p>
          <a:p>
            <a:pPr marL="360363" indent="-6350"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контроль над деятельностью главных распорядителей бюджетных средств и государственных (муниципальных) учреждений в режиме </a:t>
            </a:r>
            <a:r>
              <a:rPr lang="en-US" sz="2000" dirty="0">
                <a:latin typeface="+mn-lt"/>
                <a:cs typeface="+mn-cs"/>
              </a:rPr>
              <a:t>online</a:t>
            </a:r>
            <a:r>
              <a:rPr lang="ru-RU" sz="2000" dirty="0">
                <a:latin typeface="+mn-lt"/>
                <a:cs typeface="+mn-cs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4875" y="2428875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4875" y="3786188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19" descr="business-educa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474788"/>
            <a:ext cx="3259138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3786188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3143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Электронный бюджет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000500" y="1285875"/>
            <a:ext cx="4643438" cy="5072063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Для бюджетной системы в целом</a:t>
            </a:r>
          </a:p>
          <a:p>
            <a:pPr marL="360363" indent="-6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применение единой для всех методологии проектирования и исполнения бюджета;</a:t>
            </a:r>
          </a:p>
          <a:p>
            <a:pPr marL="360363" indent="-6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отсутствие дублирования информации. Любые справочные данные и документы вносятся в систему один раз;</a:t>
            </a:r>
          </a:p>
          <a:p>
            <a:pPr marL="360363" indent="-6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экономия бюджетных средств и повышение эффективности бюджетных расходов за счет унификации процедур и сокращения сроков их выполнения, устранения бумажного документооборота, сокращения расходов на ИТ специалистов.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5" y="1928813"/>
            <a:ext cx="142875" cy="149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43375" y="2786063"/>
            <a:ext cx="142875" cy="149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43375" y="4000500"/>
            <a:ext cx="142875" cy="149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4" descr="Картинка 635 из 3760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1256" t="3758" r="16978" b="11653"/>
          <a:stretch>
            <a:fillRect/>
          </a:stretch>
        </p:blipFill>
        <p:spPr bwMode="auto">
          <a:xfrm>
            <a:off x="214307" y="1500188"/>
            <a:ext cx="35718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3786188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3143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Электронный бюджет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43438" y="1714500"/>
            <a:ext cx="4071937" cy="1785938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Для населения</a:t>
            </a:r>
          </a:p>
          <a:p>
            <a:pPr marL="360363" indent="-6350"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Возможность контролировать процессы планирования и исполнения бюджета.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313" y="2286000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" name="Группа 16"/>
          <p:cNvGrpSpPr>
            <a:grpSpLocks/>
          </p:cNvGrpSpPr>
          <p:nvPr/>
        </p:nvGrpSpPr>
        <p:grpSpPr bwMode="auto">
          <a:xfrm>
            <a:off x="500063" y="1643063"/>
            <a:ext cx="3543300" cy="4429125"/>
            <a:chOff x="500034" y="1428736"/>
            <a:chExt cx="3543300" cy="4429125"/>
          </a:xfrm>
        </p:grpSpPr>
        <p:pic>
          <p:nvPicPr>
            <p:cNvPr id="9" name="Picture 4" descr="http://s48.radikal.ru/i119/1005/0f/bd7d8bb38c8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1428736"/>
              <a:ext cx="3543300" cy="442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Картинка 61 из 96000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5984" y="2928934"/>
              <a:ext cx="1714512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3786188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3143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Электронный бюджет</a:t>
            </a:r>
          </a:p>
        </p:txBody>
      </p:sp>
      <p:pic>
        <p:nvPicPr>
          <p:cNvPr id="5" name="Picture 2" descr="Электронный бюджет"/>
          <p:cNvPicPr>
            <a:picLocks noChangeArrowheads="1"/>
          </p:cNvPicPr>
          <p:nvPr/>
        </p:nvPicPr>
        <p:blipFill>
          <a:blip r:embed="rId3"/>
          <a:srcRect t="8450" b="2377"/>
          <a:stretch>
            <a:fillRect/>
          </a:stretch>
        </p:blipFill>
        <p:spPr bwMode="auto">
          <a:xfrm>
            <a:off x="2000250" y="1428750"/>
            <a:ext cx="60007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286250" y="642938"/>
            <a:ext cx="3286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latin typeface="Calibri" pitchFamily="34" charset="0"/>
              </a:rPr>
              <a:t>Схема реализации Электронного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938588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25717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4214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Цитата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71500" y="1785938"/>
            <a:ext cx="7715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000" i="1">
                <a:latin typeface="Calibri" pitchFamily="34" charset="0"/>
              </a:rPr>
              <a:t>"Считаю важнейшей задачей построение электронного бюджета. Это мы говорим об электронном правительстве, но и электронный бюджет должен быть с использованием информационных технологий для управления государственными финансами, а также федеральной контрактной системы, которая обеспечит эффективные механизмы госзакупок, прозрачный порядок размещения заказов, формирования начальных цен, контроль за исполнением контрактов."</a:t>
            </a:r>
          </a:p>
          <a:p>
            <a:pPr algn="r"/>
            <a:endParaRPr lang="ru-RU" sz="2000">
              <a:latin typeface="Calibri" pitchFamily="34" charset="0"/>
            </a:endParaRPr>
          </a:p>
          <a:p>
            <a:pPr algn="r"/>
            <a:r>
              <a:rPr lang="ru-RU" sz="2000" b="1" i="1">
                <a:latin typeface="Calibri" pitchFamily="34" charset="0"/>
              </a:rPr>
              <a:t>Председатель Правительства </a:t>
            </a:r>
          </a:p>
          <a:p>
            <a:pPr algn="r"/>
            <a:r>
              <a:rPr lang="ru-RU" sz="2000" b="1" i="1">
                <a:latin typeface="Calibri" pitchFamily="34" charset="0"/>
              </a:rPr>
              <a:t>Российской Федерации </a:t>
            </a:r>
          </a:p>
          <a:p>
            <a:pPr algn="r"/>
            <a:r>
              <a:rPr lang="ru-RU" sz="2000" b="1" i="1">
                <a:latin typeface="Calibri" pitchFamily="34" charset="0"/>
              </a:rPr>
              <a:t>В.В. Путин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67865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357313" y="1428750"/>
            <a:ext cx="77152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ru-RU" sz="2000" b="1">
                <a:latin typeface="Calibri" pitchFamily="34" charset="0"/>
              </a:rPr>
              <a:t>ООО «Кейсистемс»</a:t>
            </a:r>
          </a:p>
          <a:p>
            <a:pPr algn="just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428000 Россия, г.Чебоксары, пр.И.Яковлева, д.3</a:t>
            </a:r>
          </a:p>
          <a:p>
            <a:pPr algn="just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HTTP: </a:t>
            </a:r>
            <a:r>
              <a:rPr lang="en-US" sz="2000">
                <a:latin typeface="Calibri" pitchFamily="34" charset="0"/>
                <a:hlinkClick r:id="rId3"/>
              </a:rPr>
              <a:t>http://www.keysystems.ru</a:t>
            </a:r>
            <a:endParaRPr lang="en-US" sz="20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E-MAIL: </a:t>
            </a:r>
            <a:r>
              <a:rPr lang="en-US" sz="2000">
                <a:latin typeface="Calibri" pitchFamily="34" charset="0"/>
                <a:hlinkClick r:id="rId4"/>
              </a:rPr>
              <a:t>budjet@keysystems.ru</a:t>
            </a:r>
            <a:endParaRPr lang="en-US" sz="20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0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25" y="1571625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357188" y="714375"/>
            <a:ext cx="1785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КОНТАКТЫ</a:t>
            </a: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785813"/>
            <a:ext cx="48577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214282" y="714356"/>
            <a:ext cx="4214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Предпосылки создания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4357688" y="2071688"/>
            <a:ext cx="42862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Реформы последних лет</a:t>
            </a:r>
            <a:r>
              <a:rPr lang="en-US" sz="2400" b="1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привели к возникновению</a:t>
            </a:r>
            <a:r>
              <a:rPr lang="en-US" sz="2400" b="1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новых информационных потоков в сфере управления общественными финансами, </a:t>
            </a: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обрабатываемых локальными автоматизированными системами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Рисунок 5" descr="tecnologi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71625"/>
            <a:ext cx="34099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500" y="4000500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5072063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85812"/>
            <a:ext cx="48577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57188" y="714374"/>
            <a:ext cx="4214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Предпосылки создания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928688" y="1571624"/>
            <a:ext cx="77152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Однако до настоящего времени:</a:t>
            </a:r>
          </a:p>
          <a:p>
            <a:pPr algn="just">
              <a:spcAft>
                <a:spcPts val="1200"/>
              </a:spcAft>
            </a:pPr>
            <a:r>
              <a:rPr lang="ru-RU" sz="2000" b="1">
                <a:latin typeface="Calibri" pitchFamily="34" charset="0"/>
              </a:rPr>
              <a:t>не во всех сферах управления общественными финансами применяются современные и эффективные способы удаленного взаимодействия участников бюджетного процесса;</a:t>
            </a:r>
            <a:endParaRPr lang="ru-RU" sz="2000">
              <a:latin typeface="Calibri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не решены вопросы исключения дублирования рутинных операций по многократному вводу и обработке данных;</a:t>
            </a:r>
          </a:p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не осуществлена полная автоматизация с последующей интеграцией всех процессов управления финансово-хозяйственной деятельности организаций;</a:t>
            </a:r>
          </a:p>
          <a:p>
            <a:pPr algn="just">
              <a:spcAft>
                <a:spcPts val="1200"/>
              </a:spcAft>
            </a:pPr>
            <a:r>
              <a:rPr lang="ru-RU" sz="2000" b="1">
                <a:latin typeface="Calibri" pitchFamily="34" charset="0"/>
              </a:rPr>
              <a:t>не внедрены информационные технологии, обеспечивающие увязку информации об исполнении бюджета с результатами деятельности организаций сектора государственного управления;</a:t>
            </a:r>
            <a:endParaRPr lang="ru-RU" sz="2000">
              <a:latin typeface="Calibri" pitchFamily="34" charset="0"/>
            </a:endParaRPr>
          </a:p>
          <a:p>
            <a:pPr algn="just"/>
            <a:endParaRPr lang="ru-RU" sz="200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" y="2143124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500" y="3286124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48577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4214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Предпосылки создания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928688" y="1571625"/>
            <a:ext cx="77152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Однако до настоящего времени:</a:t>
            </a:r>
          </a:p>
          <a:p>
            <a:pPr algn="just">
              <a:spcAft>
                <a:spcPts val="1200"/>
              </a:spcAft>
            </a:pPr>
            <a:r>
              <a:rPr lang="ru-RU" sz="2000" b="1">
                <a:latin typeface="Calibri" pitchFamily="34" charset="0"/>
              </a:rPr>
              <a:t>не создан механизм реализации закрепленного в Бюджетном кодексе Российской Федерации принципа прозрачности (открытости) бюджетных данных для широкого круга заинтересованных пользователей;</a:t>
            </a:r>
            <a:endParaRPr lang="ru-RU" sz="2000">
              <a:latin typeface="Calibri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>
                <a:latin typeface="Calibri" pitchFamily="34" charset="0"/>
              </a:rPr>
              <a:t>не раскрыта информация об активах и обязательствах публично-правовых образований, их финансовом состоянии.</a:t>
            </a:r>
          </a:p>
          <a:p>
            <a:pPr algn="just"/>
            <a:endParaRPr lang="ru-RU" sz="200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2143125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3500438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48577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4214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Предпосылки создания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71500" y="1785938"/>
            <a:ext cx="7929563" cy="3571875"/>
          </a:xfrm>
          <a:prstGeom prst="rect">
            <a:avLst/>
          </a:prstGeom>
        </p:spPr>
        <p:txBody>
          <a:bodyPr/>
          <a:lstStyle/>
          <a:p>
            <a:pPr indent="4476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В соответствии с Концепцией долгосрочного социально-экономического развития Российской Федерации на период до 2020 года, утвержденной распоряжением Правительства Российской Федерации от 17 ноября 2008 г. № 1662-р, и Основными направлениями деятельности Правительства Российской Федерации на период до 2012 года, утвержденными распоряжением Правительства Российской Федерации от 17 ноября 2008 г. № 1663-р, </a:t>
            </a:r>
            <a:r>
              <a:rPr lang="ru-RU" sz="2000" b="1" i="1" dirty="0">
                <a:latin typeface="+mn-lt"/>
                <a:cs typeface="+mn-cs"/>
              </a:rPr>
              <a:t>необходимыми условиями для повышения эффективности государственного управления являются интенсивное развитие информационных систем и совершенствование процессов информационного взаимодействия</a:t>
            </a:r>
            <a:r>
              <a:rPr lang="ru-RU" sz="2000" dirty="0">
                <a:latin typeface="+mn-lt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48577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4214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Предпосылки создания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42938" y="1714500"/>
            <a:ext cx="7715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47675" algn="just"/>
            <a:r>
              <a:rPr lang="ru-RU" sz="2000">
                <a:latin typeface="Calibri" pitchFamily="34" charset="0"/>
              </a:rPr>
              <a:t>Государственной программой Российской Федерации «Информационное общество (2011 – 2020 годы)», утвержденной распоряжением Правительства Российской Федерации от 20 октября 2010 г. № 1815-р, </a:t>
            </a:r>
            <a:r>
              <a:rPr lang="ru-RU" sz="2000" b="1">
                <a:latin typeface="Calibri" pitchFamily="34" charset="0"/>
              </a:rPr>
              <a:t>предусмотрено преодоление локального узковедомственного характера используемых информационных технологий</a:t>
            </a:r>
            <a:r>
              <a:rPr lang="ru-RU" sz="2000">
                <a:latin typeface="Calibri" pitchFamily="34" charset="0"/>
              </a:rPr>
              <a:t>, обеспечение скоординированных действий органов государственной власти при разработке и создании информационных систем, формирование инструментов их интеграции, а также предоставление возможности доступа граждан к информации о деятельности публично-правовых образований и организаций сектора государственного управления.</a:t>
            </a: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25717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4214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Назначение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42938" y="1357313"/>
            <a:ext cx="7715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47675" algn="just"/>
            <a:r>
              <a:rPr lang="ru-RU" sz="2000">
                <a:latin typeface="Calibri" pitchFamily="34" charset="0"/>
              </a:rPr>
              <a:t>Положением о единой вертикально интегрированной государственной автоматизированной информационной системе «Управление», утвержденным постановлением Правительства Российской Федерации от 25 декабря 2009 г. № 1088 «О единой вертикально интегрированной государственной автоматизированной информационной системе «Управление» </a:t>
            </a:r>
            <a:r>
              <a:rPr lang="ru-RU" sz="2000" b="1" i="1">
                <a:latin typeface="Calibri" pitchFamily="34" charset="0"/>
              </a:rPr>
              <a:t>предусматривается интеграция информационных ресурсов информационных систем федеральных органов исполнительной власти и органов исполнительной власти субъектов Российской федерации для обеспечения информационно – аналитической поддержки принятия высшими органами государственной власти решений в сфере государственного управления, планирования их деятельности, осуществления мониторинга, анализа и контроля исполнения принятых решений</a:t>
            </a:r>
            <a:r>
              <a:rPr lang="ru-RU" sz="2000">
                <a:latin typeface="Calibri" pitchFamily="34" charset="0"/>
              </a:rPr>
              <a:t>, реализации основных направлений деятельности Правительства Российской Федерации.</a:t>
            </a: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ставка3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85813"/>
            <a:ext cx="25717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57188" y="714375"/>
            <a:ext cx="4214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Назначение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714375" y="1714500"/>
            <a:ext cx="7715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47675" algn="just"/>
            <a:r>
              <a:rPr lang="ru-RU" sz="2000">
                <a:latin typeface="Calibri" pitchFamily="34" charset="0"/>
              </a:rPr>
              <a:t>Программой Правительства Российской Федерации по повышению эффективности бюджетных расходов на период до 2012 года, утвержденной распоряжением Правительства Российской Федерации от 30 июня 2010 г. № 1101-р, </a:t>
            </a:r>
            <a:r>
              <a:rPr lang="ru-RU" sz="2000" b="1" i="1">
                <a:latin typeface="Calibri" pitchFamily="34" charset="0"/>
              </a:rPr>
              <a:t>предусмотрено внедрение системы электронного бюджета, которая должна позволить перейти на качественно новый уровень управления государственными финансами и создать инструментарий для принятия обоснованных управленческих решений</a:t>
            </a:r>
            <a:r>
              <a:rPr lang="ru-RU" sz="20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1546</Words>
  <Application>Microsoft Office PowerPoint</Application>
  <PresentationFormat>Экран (4:3)</PresentationFormat>
  <Paragraphs>116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Актуальные вопросы развития региональных бюджетных систем и информационных технологий в соответствии с концепцией 1 «Электронного бюджета»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Захаренко Юлия Александровна</dc:creator>
  <cp:lastModifiedBy>Администратор</cp:lastModifiedBy>
  <cp:revision>147</cp:revision>
  <dcterms:created xsi:type="dcterms:W3CDTF">2011-06-24T05:38:24Z</dcterms:created>
  <dcterms:modified xsi:type="dcterms:W3CDTF">2011-09-19T06:01:32Z</dcterms:modified>
</cp:coreProperties>
</file>