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9" r:id="rId2"/>
    <p:sldId id="260" r:id="rId3"/>
    <p:sldId id="264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3378B"/>
    <a:srgbClr val="008000"/>
    <a:srgbClr val="081A9C"/>
    <a:srgbClr val="1111C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 autoAdjust="0"/>
    <p:restoredTop sz="94643" autoAdjust="0"/>
  </p:normalViewPr>
  <p:slideViewPr>
    <p:cSldViewPr>
      <p:cViewPr>
        <p:scale>
          <a:sx n="100" d="100"/>
          <a:sy n="100" d="100"/>
        </p:scale>
        <p:origin x="-750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8C919-37B2-49E0-A7EF-7BFFF1F60FA6}" type="datetimeFigureOut">
              <a:rPr lang="ru-RU" smtClean="0"/>
              <a:pPr/>
              <a:t>20.09.2011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AB99B-C2E3-449F-9B22-927C81103A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Требуется наличие грамотного </a:t>
            </a:r>
            <a:r>
              <a:rPr lang="ru-RU" dirty="0" err="1" smtClean="0"/>
              <a:t>ИТ</a:t>
            </a:r>
            <a:r>
              <a:rPr lang="ru-RU" baseline="0" dirty="0" err="1" smtClean="0"/>
              <a:t>-специалиста</a:t>
            </a:r>
            <a:r>
              <a:rPr lang="ru-RU" baseline="0" dirty="0" smtClean="0"/>
              <a:t> в МО для обслуживания БД и обновления ПО. Общая численность ИТ специалистов высокая.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AB99B-C2E3-449F-9B22-927C81103A1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Требуется наличие грамотного </a:t>
            </a:r>
            <a:r>
              <a:rPr lang="ru-RU" dirty="0" err="1" smtClean="0"/>
              <a:t>ИТ</a:t>
            </a:r>
            <a:r>
              <a:rPr lang="ru-RU" baseline="0" dirty="0" err="1" smtClean="0"/>
              <a:t>-специалиста</a:t>
            </a:r>
            <a:r>
              <a:rPr lang="ru-RU" baseline="0" dirty="0" smtClean="0"/>
              <a:t> в МО для обслуживания БД и обновления ПО. Общая численность ИТ специалистов высокая.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AB99B-C2E3-449F-9B22-927C81103A1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ru-RU" dirty="0" smtClean="0"/>
              <a:t>Нет необходимости в грамотном </a:t>
            </a:r>
            <a:r>
              <a:rPr lang="ru-RU" dirty="0" err="1" smtClean="0"/>
              <a:t>ИТ-специалисте</a:t>
            </a:r>
            <a:r>
              <a:rPr lang="ru-RU" baseline="0" dirty="0" smtClean="0"/>
              <a:t> для обслуживания БД и установки обновлений ПО.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Численность ИТ специалистов уменьшается за счет МО, но в субъекте их количество увеличивается.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AB99B-C2E3-449F-9B22-927C81103A1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ru-RU" dirty="0" smtClean="0"/>
              <a:t>Возможность </a:t>
            </a:r>
            <a:r>
              <a:rPr lang="ru-RU" dirty="0" err="1" smtClean="0"/>
              <a:t>оффлайн</a:t>
            </a:r>
            <a:r>
              <a:rPr lang="ru-RU" dirty="0" smtClean="0"/>
              <a:t> работы обеспечивается за счет </a:t>
            </a:r>
            <a:r>
              <a:rPr lang="ru-RU" dirty="0" err="1" smtClean="0"/>
              <a:t>кэша</a:t>
            </a:r>
            <a:r>
              <a:rPr lang="ru-RU" dirty="0" smtClean="0"/>
              <a:t> в МО, где находиться информация НСИ для ввода данных и куда может производиться сохранение информации во время отсутствия</a:t>
            </a:r>
            <a:r>
              <a:rPr lang="ru-RU" baseline="0" dirty="0" smtClean="0"/>
              <a:t> связи с центральной БД.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Если канал связи надежен – возможно работа без </a:t>
            </a:r>
            <a:r>
              <a:rPr lang="ru-RU" baseline="0" dirty="0" err="1" smtClean="0"/>
              <a:t>кэша</a:t>
            </a:r>
            <a:r>
              <a:rPr lang="ru-RU" baseline="0" dirty="0" smtClean="0"/>
              <a:t> в режиме «</a:t>
            </a:r>
            <a:r>
              <a:rPr lang="ru-RU" baseline="0" dirty="0" err="1" smtClean="0"/>
              <a:t>онлайн</a:t>
            </a:r>
            <a:r>
              <a:rPr lang="ru-RU" baseline="0" dirty="0" smtClean="0"/>
              <a:t>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AB99B-C2E3-449F-9B22-927C81103A1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4E133-5D52-4049-A9DF-C3B8066184EF}" type="datetimeFigureOut">
              <a:rPr lang="ru-RU" smtClean="0"/>
              <a:pPr/>
              <a:t>20.09.2011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0DCD-5E2C-4953-8A90-E1B6ED821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4E133-5D52-4049-A9DF-C3B8066184EF}" type="datetimeFigureOut">
              <a:rPr lang="ru-RU" smtClean="0"/>
              <a:pPr/>
              <a:t>20.09.2011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0DCD-5E2C-4953-8A90-E1B6ED821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4E133-5D52-4049-A9DF-C3B8066184EF}" type="datetimeFigureOut">
              <a:rPr lang="ru-RU" smtClean="0"/>
              <a:pPr/>
              <a:t>20.09.2011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0DCD-5E2C-4953-8A90-E1B6ED821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4E133-5D52-4049-A9DF-C3B8066184EF}" type="datetimeFigureOut">
              <a:rPr lang="ru-RU" smtClean="0"/>
              <a:pPr/>
              <a:t>20.09.2011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0DCD-5E2C-4953-8A90-E1B6ED821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4E133-5D52-4049-A9DF-C3B8066184EF}" type="datetimeFigureOut">
              <a:rPr lang="ru-RU" smtClean="0"/>
              <a:pPr/>
              <a:t>20.09.2011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0DCD-5E2C-4953-8A90-E1B6ED821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4E133-5D52-4049-A9DF-C3B8066184EF}" type="datetimeFigureOut">
              <a:rPr lang="ru-RU" smtClean="0"/>
              <a:pPr/>
              <a:t>20.09.2011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0DCD-5E2C-4953-8A90-E1B6ED821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4E133-5D52-4049-A9DF-C3B8066184EF}" type="datetimeFigureOut">
              <a:rPr lang="ru-RU" smtClean="0"/>
              <a:pPr/>
              <a:t>20.09.2011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0DCD-5E2C-4953-8A90-E1B6ED821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4E133-5D52-4049-A9DF-C3B8066184EF}" type="datetimeFigureOut">
              <a:rPr lang="ru-RU" smtClean="0"/>
              <a:pPr/>
              <a:t>20.09.2011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0DCD-5E2C-4953-8A90-E1B6ED821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4E133-5D52-4049-A9DF-C3B8066184EF}" type="datetimeFigureOut">
              <a:rPr lang="ru-RU" smtClean="0"/>
              <a:pPr/>
              <a:t>20.09.2011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0DCD-5E2C-4953-8A90-E1B6ED821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4E133-5D52-4049-A9DF-C3B8066184EF}" type="datetimeFigureOut">
              <a:rPr lang="ru-RU" smtClean="0"/>
              <a:pPr/>
              <a:t>20.09.2011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0DCD-5E2C-4953-8A90-E1B6ED821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4E133-5D52-4049-A9DF-C3B8066184EF}" type="datetimeFigureOut">
              <a:rPr lang="ru-RU" smtClean="0"/>
              <a:pPr/>
              <a:t>20.09.2011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0DCD-5E2C-4953-8A90-E1B6ED821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4E133-5D52-4049-A9DF-C3B8066184EF}" type="datetimeFigureOut">
              <a:rPr lang="ru-RU" smtClean="0"/>
              <a:pPr/>
              <a:t>20.09.2011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30DCD-5E2C-4953-8A90-E1B6ED821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20000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заставк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857232"/>
            <a:ext cx="7515220" cy="3286148"/>
          </a:xfrm>
        </p:spPr>
        <p:txBody>
          <a:bodyPr>
            <a:noAutofit/>
          </a:bodyPr>
          <a:lstStyle/>
          <a:p>
            <a:r>
              <a:rPr lang="ru-RU" sz="3600" dirty="0" smtClean="0"/>
              <a:t>Актуальные вопросы развития региональных бюджетных систем и информационных технологий в соответствии с концепцией</a:t>
            </a:r>
            <a:br>
              <a:rPr lang="ru-RU" sz="3600" dirty="0" smtClean="0"/>
            </a:br>
            <a:r>
              <a:rPr lang="ru-RU" sz="1000" dirty="0" smtClean="0">
                <a:solidFill>
                  <a:schemeClr val="bg1"/>
                </a:solidFill>
              </a:rPr>
              <a:t>1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>«Электронного бюджета»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177848" y="5572141"/>
            <a:ext cx="1787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г.Чебоксары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4546" y="5990582"/>
            <a:ext cx="1718291" cy="6531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dirty="0" smtClean="0">
                <a:gradFill flip="none" rotWithShape="1">
                  <a:gsLst>
                    <a:gs pos="0">
                      <a:srgbClr val="008000">
                        <a:shade val="30000"/>
                        <a:satMod val="115000"/>
                      </a:srgbClr>
                    </a:gs>
                    <a:gs pos="50000">
                      <a:srgbClr val="008000">
                        <a:shade val="67500"/>
                        <a:satMod val="115000"/>
                      </a:srgbClr>
                    </a:gs>
                    <a:gs pos="100000">
                      <a:srgbClr val="008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a:rPr>
              <a:t>20-24 сентября</a:t>
            </a:r>
          </a:p>
          <a:p>
            <a:pPr algn="ctr">
              <a:lnSpc>
                <a:spcPct val="70000"/>
              </a:lnSpc>
            </a:pPr>
            <a:r>
              <a:rPr lang="ru-RU" sz="3200" dirty="0" smtClean="0">
                <a:gradFill flip="none" rotWithShape="1">
                  <a:gsLst>
                    <a:gs pos="0">
                      <a:srgbClr val="008000">
                        <a:shade val="30000"/>
                        <a:satMod val="115000"/>
                      </a:srgbClr>
                    </a:gs>
                    <a:gs pos="50000">
                      <a:srgbClr val="008000">
                        <a:shade val="67500"/>
                        <a:satMod val="115000"/>
                      </a:srgbClr>
                    </a:gs>
                    <a:gs pos="100000">
                      <a:srgbClr val="008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a:rPr>
              <a:t>2011 год</a:t>
            </a:r>
            <a:endParaRPr lang="ru-RU" sz="3200" dirty="0">
              <a:gradFill flip="none" rotWithShape="1">
                <a:gsLst>
                  <a:gs pos="0">
                    <a:srgbClr val="008000">
                      <a:shade val="30000"/>
                      <a:satMod val="115000"/>
                    </a:srgbClr>
                  </a:gs>
                  <a:gs pos="50000">
                    <a:srgbClr val="008000">
                      <a:shade val="67500"/>
                      <a:satMod val="115000"/>
                    </a:srgbClr>
                  </a:gs>
                  <a:gs pos="100000">
                    <a:srgbClr val="008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</p:cSld>
  <p:clrMapOvr>
    <a:masterClrMapping/>
  </p:clrMapOvr>
  <p:transition spd="med" advClick="0" advTm="20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Матросов Консолидированный бюджет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82" y="5072074"/>
            <a:ext cx="3965838" cy="665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300" dirty="0" smtClean="0">
                <a:solidFill>
                  <a:schemeClr val="bg1"/>
                </a:solidFill>
              </a:rPr>
              <a:t>Первый заместитель генерального директора</a:t>
            </a:r>
            <a:endParaRPr lang="ru-RU" sz="23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1" y="5876697"/>
            <a:ext cx="3647117" cy="69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3200" dirty="0" smtClean="0">
                <a:gradFill flip="none" rotWithShape="1">
                  <a:gsLst>
                    <a:gs pos="0">
                      <a:srgbClr val="008000">
                        <a:shade val="30000"/>
                        <a:satMod val="115000"/>
                      </a:srgbClr>
                    </a:gs>
                    <a:gs pos="50000">
                      <a:srgbClr val="008000">
                        <a:shade val="67500"/>
                        <a:satMod val="115000"/>
                      </a:srgbClr>
                    </a:gs>
                    <a:gs pos="100000">
                      <a:srgbClr val="008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a:rPr>
              <a:t>Матросов</a:t>
            </a:r>
          </a:p>
          <a:p>
            <a:pPr>
              <a:lnSpc>
                <a:spcPct val="70000"/>
              </a:lnSpc>
            </a:pPr>
            <a:r>
              <a:rPr lang="ru-RU" sz="2400" dirty="0" smtClean="0">
                <a:gradFill flip="none" rotWithShape="1">
                  <a:gsLst>
                    <a:gs pos="0">
                      <a:srgbClr val="008000">
                        <a:shade val="30000"/>
                        <a:satMod val="115000"/>
                      </a:srgbClr>
                    </a:gs>
                    <a:gs pos="50000">
                      <a:srgbClr val="008000">
                        <a:shade val="67500"/>
                        <a:satMod val="115000"/>
                      </a:srgbClr>
                    </a:gs>
                    <a:gs pos="100000">
                      <a:srgbClr val="008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a:rPr>
              <a:t>Алексей Александрович</a:t>
            </a:r>
            <a:endParaRPr lang="ru-RU" sz="2400" dirty="0">
              <a:gradFill flip="none" rotWithShape="1">
                <a:gsLst>
                  <a:gs pos="0">
                    <a:srgbClr val="008000">
                      <a:shade val="30000"/>
                      <a:satMod val="115000"/>
                    </a:srgbClr>
                  </a:gs>
                  <a:gs pos="50000">
                    <a:srgbClr val="008000">
                      <a:shade val="67500"/>
                      <a:satMod val="115000"/>
                    </a:srgbClr>
                  </a:gs>
                  <a:gs pos="100000">
                    <a:srgbClr val="008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285852" y="785794"/>
            <a:ext cx="6929486" cy="3286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dirty="0" smtClean="0">
                <a:latin typeface="+mj-lt"/>
                <a:ea typeface="+mj-ea"/>
                <a:cs typeface="+mj-cs"/>
              </a:rPr>
              <a:t>Исполнение консолидированного бюджета региона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3600" dirty="0" smtClean="0">
                <a:latin typeface="+mj-lt"/>
                <a:ea typeface="+mj-ea"/>
                <a:cs typeface="+mj-cs"/>
              </a:rPr>
              <a:t>в единой базе данных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 advClick="0" advTm="2000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аставка3 копия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6512" y="-27384"/>
            <a:ext cx="9180512" cy="6885384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  <a:scene3d>
            <a:camera prst="orthographicFront"/>
            <a:lightRig rig="threePt" dir="t"/>
          </a:scene3d>
          <a:sp3d>
            <a:bevelB prst="slope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571504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a:rPr>
              <a:t>Электронный бюджет – </a:t>
            </a:r>
            <a:r>
              <a:rPr lang="ru-RU" sz="28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a:rPr>
              <a:t>курс на централизацию</a:t>
            </a:r>
            <a:endParaRPr lang="ru-RU" sz="2800" b="1" dirty="0"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5576" y="1484784"/>
            <a:ext cx="7776864" cy="286232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>
            <a:bevelT w="114300" prst="artDeco"/>
            <a:extrusionClr>
              <a:srgbClr val="03378B"/>
            </a:extrusionClr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3378B"/>
                </a:solidFill>
              </a:rPr>
              <a:t>«В </a:t>
            </a:r>
            <a:r>
              <a:rPr lang="ru-RU" b="1" dirty="0" smtClean="0">
                <a:solidFill>
                  <a:srgbClr val="03378B"/>
                </a:solidFill>
              </a:rPr>
              <a:t>целях обеспечения достоверности информации, оперативности и прозрачности деятельности публично-правовых образований предусматривается информационное взаимодействие системы "Электронный бюджет" с внешними информационными системами </a:t>
            </a:r>
            <a:r>
              <a:rPr lang="ru-RU" dirty="0" smtClean="0">
                <a:solidFill>
                  <a:srgbClr val="008000"/>
                </a:solidFill>
              </a:rPr>
              <a:t>федеральных органов исполнительной власти, иных государственных органов и органов управления государственными внебюджетными фондами, </a:t>
            </a:r>
            <a:r>
              <a:rPr lang="ru-RU" b="1" dirty="0" smtClean="0">
                <a:solidFill>
                  <a:srgbClr val="03378B"/>
                </a:solidFill>
              </a:rPr>
              <a:t>органов государственной власти субъектов Российской Федерации и органов местного самоуправления</a:t>
            </a:r>
            <a:r>
              <a:rPr lang="ru-RU" dirty="0" smtClean="0">
                <a:solidFill>
                  <a:srgbClr val="008000"/>
                </a:solidFill>
              </a:rPr>
              <a:t>, которое будет формировать интегрированную информационную среду в сфере управления общественными </a:t>
            </a:r>
            <a:r>
              <a:rPr lang="ru-RU" dirty="0" smtClean="0">
                <a:solidFill>
                  <a:srgbClr val="008000"/>
                </a:solidFill>
              </a:rPr>
              <a:t>финансами.»</a:t>
            </a: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-36512" y="4509120"/>
            <a:ext cx="9180512" cy="2348880"/>
          </a:xfrm>
          <a:prstGeom prst="rect">
            <a:avLst/>
          </a:prstGeom>
          <a:gradFill flip="none" rotWithShape="1">
            <a:gsLst>
              <a:gs pos="29000">
                <a:srgbClr val="0070C0"/>
              </a:gs>
              <a:gs pos="100000">
                <a:schemeClr val="tx2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/>
              <a:t>Цетрализация</a:t>
            </a:r>
            <a:r>
              <a:rPr lang="ru-RU" sz="2000" dirty="0" smtClean="0"/>
              <a:t> процессов проектирования и исполнения бюджета муниципальных образований субъекта РФ на региональном уровне существенно упрощает интеграцию с системой «Электронный бюджет»</a:t>
            </a:r>
            <a:endParaRPr lang="ru-RU" sz="2000" dirty="0"/>
          </a:p>
        </p:txBody>
      </p:sp>
    </p:spTree>
  </p:cSld>
  <p:clrMapOvr>
    <a:masterClrMapping/>
  </p:clrMapOvr>
  <p:transition spd="med" advClick="0" advTm="2000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аставка3 копия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6512" y="-27384"/>
            <a:ext cx="9180512" cy="6885384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  <a:scene3d>
            <a:camera prst="orthographicFront"/>
            <a:lightRig rig="threePt" dir="t"/>
          </a:scene3d>
          <a:sp3d>
            <a:bevelB prst="slope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571504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a:rPr>
              <a:t>Варианты централизации: </a:t>
            </a:r>
            <a:r>
              <a:rPr lang="ru-RU" sz="28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a:rPr>
              <a:t>файловый обмен</a:t>
            </a:r>
            <a:endParaRPr lang="ru-RU" sz="2800" b="1" dirty="0"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Блок-схема: магнитный диск 3"/>
          <p:cNvSpPr/>
          <p:nvPr/>
        </p:nvSpPr>
        <p:spPr>
          <a:xfrm>
            <a:off x="1115616" y="1628800"/>
            <a:ext cx="576064" cy="792088"/>
          </a:xfrm>
          <a:prstGeom prst="flowChartMagneticDisk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МО1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Блок-схема: магнитный диск 4"/>
          <p:cNvSpPr/>
          <p:nvPr/>
        </p:nvSpPr>
        <p:spPr>
          <a:xfrm>
            <a:off x="1115616" y="4869160"/>
            <a:ext cx="576064" cy="792088"/>
          </a:xfrm>
          <a:prstGeom prst="flowChartMagneticDisk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МО4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Блок-схема: магнитный диск 6"/>
          <p:cNvSpPr/>
          <p:nvPr/>
        </p:nvSpPr>
        <p:spPr>
          <a:xfrm>
            <a:off x="1115616" y="3789040"/>
            <a:ext cx="576064" cy="792088"/>
          </a:xfrm>
          <a:prstGeom prst="flowChartMagneticDisk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МО3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Блок-схема: магнитный диск 7"/>
          <p:cNvSpPr/>
          <p:nvPr/>
        </p:nvSpPr>
        <p:spPr>
          <a:xfrm>
            <a:off x="1115616" y="2708920"/>
            <a:ext cx="576064" cy="792088"/>
          </a:xfrm>
          <a:prstGeom prst="flowChartMagneticDisk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МО2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Блок-схема: магнитный диск 8"/>
          <p:cNvSpPr/>
          <p:nvPr/>
        </p:nvSpPr>
        <p:spPr>
          <a:xfrm>
            <a:off x="3419872" y="2636912"/>
            <a:ext cx="1368152" cy="1800200"/>
          </a:xfrm>
          <a:prstGeom prst="flowChartMagneticDisk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Субъект РФ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1691680" y="2060848"/>
            <a:ext cx="1728192" cy="1296144"/>
          </a:xfrm>
          <a:prstGeom prst="straightConnector1">
            <a:avLst/>
          </a:prstGeom>
          <a:ln w="381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bevel/>
            <a:tailEnd type="arrow"/>
          </a:ln>
          <a:scene3d>
            <a:camera prst="orthographicFront"/>
            <a:lightRig rig="threePt" dir="t"/>
          </a:scene3d>
          <a:sp3d>
            <a:bevelT w="825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9" idx="2"/>
          </p:cNvCxnSpPr>
          <p:nvPr/>
        </p:nvCxnSpPr>
        <p:spPr>
          <a:xfrm>
            <a:off x="1691680" y="3140968"/>
            <a:ext cx="1728192" cy="396044"/>
          </a:xfrm>
          <a:prstGeom prst="straightConnector1">
            <a:avLst/>
          </a:prstGeom>
          <a:ln w="381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bevel/>
            <a:tailEnd type="arrow"/>
          </a:ln>
          <a:scene3d>
            <a:camera prst="orthographicFront"/>
            <a:lightRig rig="threePt" dir="t"/>
          </a:scene3d>
          <a:sp3d>
            <a:bevelT w="825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1691680" y="3789040"/>
            <a:ext cx="1728192" cy="360040"/>
          </a:xfrm>
          <a:prstGeom prst="straightConnector1">
            <a:avLst/>
          </a:prstGeom>
          <a:ln w="381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bevel/>
            <a:tailEnd type="arrow"/>
          </a:ln>
          <a:scene3d>
            <a:camera prst="orthographicFront"/>
            <a:lightRig rig="threePt" dir="t"/>
          </a:scene3d>
          <a:sp3d>
            <a:bevelT w="825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5" idx="4"/>
          </p:cNvCxnSpPr>
          <p:nvPr/>
        </p:nvCxnSpPr>
        <p:spPr>
          <a:xfrm flipV="1">
            <a:off x="1691680" y="3933056"/>
            <a:ext cx="1728192" cy="1332148"/>
          </a:xfrm>
          <a:prstGeom prst="straightConnector1">
            <a:avLst/>
          </a:prstGeom>
          <a:ln w="381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bevel/>
            <a:tailEnd type="arrow"/>
          </a:ln>
          <a:scene3d>
            <a:camera prst="orthographicFront"/>
            <a:lightRig rig="threePt" dir="t"/>
          </a:scene3d>
          <a:sp3d>
            <a:bevelT w="825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5220072" y="1700808"/>
          <a:ext cx="3120008" cy="265684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12000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Минусы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65016">
                <a:tc>
                  <a:txBody>
                    <a:bodyPr/>
                    <a:lstStyle/>
                    <a:p>
                      <a:r>
                        <a:rPr lang="ru-RU" dirty="0" smtClean="0"/>
                        <a:t>Не «</a:t>
                      </a:r>
                      <a:r>
                        <a:rPr lang="ru-RU" dirty="0" err="1" smtClean="0"/>
                        <a:t>онлайн</a:t>
                      </a:r>
                      <a:r>
                        <a:rPr lang="ru-RU" dirty="0" smtClean="0"/>
                        <a:t>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r>
                        <a:rPr lang="ru-RU" baseline="0" dirty="0" smtClean="0"/>
                        <a:t> единства классификаторов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Необходимость администрирования БД в МО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Сложно обеспечить единство методологии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Улыбающееся лицо 20"/>
          <p:cNvSpPr/>
          <p:nvPr/>
        </p:nvSpPr>
        <p:spPr>
          <a:xfrm>
            <a:off x="395536" y="1556792"/>
            <a:ext cx="432048" cy="432048"/>
          </a:xfrm>
          <a:prstGeom prst="smileyFace">
            <a:avLst>
              <a:gd name="adj" fmla="val 244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лыбающееся лицо 23"/>
          <p:cNvSpPr/>
          <p:nvPr/>
        </p:nvSpPr>
        <p:spPr>
          <a:xfrm>
            <a:off x="611560" y="1700808"/>
            <a:ext cx="432048" cy="432048"/>
          </a:xfrm>
          <a:prstGeom prst="smileyFac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лыбающееся лицо 29"/>
          <p:cNvSpPr/>
          <p:nvPr/>
        </p:nvSpPr>
        <p:spPr>
          <a:xfrm>
            <a:off x="395536" y="2636912"/>
            <a:ext cx="432048" cy="432048"/>
          </a:xfrm>
          <a:prstGeom prst="smileyFace">
            <a:avLst>
              <a:gd name="adj" fmla="val 244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лыбающееся лицо 30"/>
          <p:cNvSpPr/>
          <p:nvPr/>
        </p:nvSpPr>
        <p:spPr>
          <a:xfrm>
            <a:off x="611560" y="2780928"/>
            <a:ext cx="432048" cy="432048"/>
          </a:xfrm>
          <a:prstGeom prst="smileyFac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лыбающееся лицо 31"/>
          <p:cNvSpPr/>
          <p:nvPr/>
        </p:nvSpPr>
        <p:spPr>
          <a:xfrm>
            <a:off x="395536" y="3645024"/>
            <a:ext cx="432048" cy="432048"/>
          </a:xfrm>
          <a:prstGeom prst="smileyFace">
            <a:avLst>
              <a:gd name="adj" fmla="val 244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лыбающееся лицо 32"/>
          <p:cNvSpPr/>
          <p:nvPr/>
        </p:nvSpPr>
        <p:spPr>
          <a:xfrm>
            <a:off x="611560" y="3789040"/>
            <a:ext cx="432048" cy="432048"/>
          </a:xfrm>
          <a:prstGeom prst="smileyFac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лыбающееся лицо 33"/>
          <p:cNvSpPr/>
          <p:nvPr/>
        </p:nvSpPr>
        <p:spPr>
          <a:xfrm>
            <a:off x="395536" y="4725144"/>
            <a:ext cx="432048" cy="432048"/>
          </a:xfrm>
          <a:prstGeom prst="smileyFace">
            <a:avLst>
              <a:gd name="adj" fmla="val 244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лыбающееся лицо 34"/>
          <p:cNvSpPr/>
          <p:nvPr/>
        </p:nvSpPr>
        <p:spPr>
          <a:xfrm>
            <a:off x="611560" y="4869160"/>
            <a:ext cx="432048" cy="432048"/>
          </a:xfrm>
          <a:prstGeom prst="smileyFac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лыбающееся лицо 39"/>
          <p:cNvSpPr/>
          <p:nvPr/>
        </p:nvSpPr>
        <p:spPr>
          <a:xfrm>
            <a:off x="3923928" y="1772816"/>
            <a:ext cx="432048" cy="432048"/>
          </a:xfrm>
          <a:prstGeom prst="smileyFace">
            <a:avLst>
              <a:gd name="adj" fmla="val 244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лыбающееся лицо 36"/>
          <p:cNvSpPr/>
          <p:nvPr/>
        </p:nvSpPr>
        <p:spPr>
          <a:xfrm>
            <a:off x="3635896" y="2132856"/>
            <a:ext cx="432048" cy="432048"/>
          </a:xfrm>
          <a:prstGeom prst="smileyFac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лыбающееся лицо 37"/>
          <p:cNvSpPr/>
          <p:nvPr/>
        </p:nvSpPr>
        <p:spPr>
          <a:xfrm>
            <a:off x="3923928" y="2204864"/>
            <a:ext cx="432048" cy="432048"/>
          </a:xfrm>
          <a:prstGeom prst="smileyFac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лыбающееся лицо 38"/>
          <p:cNvSpPr/>
          <p:nvPr/>
        </p:nvSpPr>
        <p:spPr>
          <a:xfrm>
            <a:off x="4211960" y="2276872"/>
            <a:ext cx="432048" cy="432048"/>
          </a:xfrm>
          <a:prstGeom prst="smileyFac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3" name="Таблица 42"/>
          <p:cNvGraphicFramePr>
            <a:graphicFrameLocks noGrp="1"/>
          </p:cNvGraphicFramePr>
          <p:nvPr/>
        </p:nvGraphicFramePr>
        <p:xfrm>
          <a:off x="5292080" y="5157192"/>
          <a:ext cx="3120008" cy="7366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12000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Плюсы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65016">
                <a:tc>
                  <a:txBody>
                    <a:bodyPr/>
                    <a:lstStyle/>
                    <a:p>
                      <a:r>
                        <a:rPr lang="ru-RU" dirty="0" smtClean="0"/>
                        <a:t>Автономная</a:t>
                      </a:r>
                      <a:r>
                        <a:rPr lang="ru-RU" baseline="0" dirty="0" smtClean="0"/>
                        <a:t> работа МО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3" name="Рисунок 62" descr="tab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1700808"/>
            <a:ext cx="304800" cy="304800"/>
          </a:xfrm>
          <a:prstGeom prst="rect">
            <a:avLst/>
          </a:prstGeom>
        </p:spPr>
      </p:pic>
      <p:pic>
        <p:nvPicPr>
          <p:cNvPr id="64" name="Рисунок 63" descr="tab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2924944"/>
            <a:ext cx="304800" cy="304800"/>
          </a:xfrm>
          <a:prstGeom prst="rect">
            <a:avLst/>
          </a:prstGeom>
        </p:spPr>
      </p:pic>
      <p:pic>
        <p:nvPicPr>
          <p:cNvPr id="65" name="Рисунок 64" descr="tab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4077072"/>
            <a:ext cx="304800" cy="304800"/>
          </a:xfrm>
          <a:prstGeom prst="rect">
            <a:avLst/>
          </a:prstGeom>
        </p:spPr>
      </p:pic>
      <p:pic>
        <p:nvPicPr>
          <p:cNvPr id="66" name="Рисунок 65" descr="tab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5229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2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11111E-6 L 0.29844 0.28241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" y="14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11111E-6 L 0.29844 0.1039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" y="5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7.40741E-7 L 0.30018 -0.06181 " pathEditMode="relative" rAng="0" ptsTypes="AA">
                                      <p:cBhvr>
                                        <p:cTn id="25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-3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22222E-6 L 0.29844 -0.2321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аставка3 копия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6512" y="-27384"/>
            <a:ext cx="9180512" cy="6885384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  <a:scene3d>
            <a:camera prst="orthographicFront"/>
            <a:lightRig rig="threePt" dir="t"/>
          </a:scene3d>
          <a:sp3d>
            <a:bevelB prst="slope"/>
          </a:sp3d>
        </p:spPr>
      </p:pic>
      <p:sp>
        <p:nvSpPr>
          <p:cNvPr id="40" name="Улыбающееся лицо 39"/>
          <p:cNvSpPr/>
          <p:nvPr/>
        </p:nvSpPr>
        <p:spPr>
          <a:xfrm>
            <a:off x="3923928" y="1772816"/>
            <a:ext cx="432048" cy="432048"/>
          </a:xfrm>
          <a:prstGeom prst="smileyFace">
            <a:avLst>
              <a:gd name="adj" fmla="val 244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лыбающееся лицо 35"/>
          <p:cNvSpPr/>
          <p:nvPr/>
        </p:nvSpPr>
        <p:spPr>
          <a:xfrm>
            <a:off x="4139952" y="1844824"/>
            <a:ext cx="432048" cy="432048"/>
          </a:xfrm>
          <a:prstGeom prst="smileyFace">
            <a:avLst>
              <a:gd name="adj" fmla="val 4653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571504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a:rPr>
              <a:t>Варианты централизации: </a:t>
            </a:r>
            <a:r>
              <a:rPr lang="en-US" sz="28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a:rPr>
              <a:t>WEB </a:t>
            </a:r>
            <a:r>
              <a:rPr lang="ru-RU" sz="28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a:rPr>
              <a:t>технологии</a:t>
            </a:r>
            <a:endParaRPr lang="ru-RU" sz="2800" b="1" dirty="0"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Блок-схема: магнитный диск 8"/>
          <p:cNvSpPr/>
          <p:nvPr/>
        </p:nvSpPr>
        <p:spPr>
          <a:xfrm>
            <a:off x="3419872" y="2636912"/>
            <a:ext cx="1368152" cy="1800200"/>
          </a:xfrm>
          <a:prstGeom prst="flowChartMagneticDisk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Субъект РФ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1115616" y="2060848"/>
            <a:ext cx="2304256" cy="1296144"/>
          </a:xfrm>
          <a:prstGeom prst="straightConnector1">
            <a:avLst/>
          </a:prstGeom>
          <a:ln w="381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bevel/>
            <a:tailEnd type="arrow"/>
          </a:ln>
          <a:scene3d>
            <a:camera prst="orthographicFront"/>
            <a:lightRig rig="threePt" dir="t"/>
          </a:scene3d>
          <a:sp3d>
            <a:bevelT w="825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9" idx="2"/>
          </p:cNvCxnSpPr>
          <p:nvPr/>
        </p:nvCxnSpPr>
        <p:spPr>
          <a:xfrm>
            <a:off x="1115616" y="3068960"/>
            <a:ext cx="2304256" cy="468052"/>
          </a:xfrm>
          <a:prstGeom prst="straightConnector1">
            <a:avLst/>
          </a:prstGeom>
          <a:ln w="381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bevel/>
            <a:tailEnd type="arrow"/>
          </a:ln>
          <a:scene3d>
            <a:camera prst="orthographicFront"/>
            <a:lightRig rig="threePt" dir="t"/>
          </a:scene3d>
          <a:sp3d>
            <a:bevelT w="825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1115616" y="3789040"/>
            <a:ext cx="2304256" cy="216024"/>
          </a:xfrm>
          <a:prstGeom prst="straightConnector1">
            <a:avLst/>
          </a:prstGeom>
          <a:ln w="381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bevel/>
            <a:tailEnd type="arrow"/>
          </a:ln>
          <a:scene3d>
            <a:camera prst="orthographicFront"/>
            <a:lightRig rig="threePt" dir="t"/>
          </a:scene3d>
          <a:sp3d>
            <a:bevelT w="825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1115616" y="3933056"/>
            <a:ext cx="2304256" cy="1080120"/>
          </a:xfrm>
          <a:prstGeom prst="straightConnector1">
            <a:avLst/>
          </a:prstGeom>
          <a:ln w="381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bevel/>
            <a:tailEnd type="arrow"/>
          </a:ln>
          <a:scene3d>
            <a:camera prst="orthographicFront"/>
            <a:lightRig rig="threePt" dir="t"/>
          </a:scene3d>
          <a:sp3d>
            <a:bevelT w="825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5220072" y="1700808"/>
          <a:ext cx="3120008" cy="16510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12000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Минусы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65016">
                <a:tc>
                  <a:txBody>
                    <a:bodyPr/>
                    <a:lstStyle/>
                    <a:p>
                      <a:r>
                        <a:rPr lang="ru-RU" dirty="0" smtClean="0"/>
                        <a:t>Необходим надежный постоянный канал связи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Ограниченные возможности интерфейса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Улыбающееся лицо 23"/>
          <p:cNvSpPr/>
          <p:nvPr/>
        </p:nvSpPr>
        <p:spPr>
          <a:xfrm>
            <a:off x="611560" y="1700808"/>
            <a:ext cx="432048" cy="432048"/>
          </a:xfrm>
          <a:prstGeom prst="smileyFac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лыбающееся лицо 30"/>
          <p:cNvSpPr/>
          <p:nvPr/>
        </p:nvSpPr>
        <p:spPr>
          <a:xfrm>
            <a:off x="611560" y="2780928"/>
            <a:ext cx="432048" cy="432048"/>
          </a:xfrm>
          <a:prstGeom prst="smileyFac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лыбающееся лицо 32"/>
          <p:cNvSpPr/>
          <p:nvPr/>
        </p:nvSpPr>
        <p:spPr>
          <a:xfrm>
            <a:off x="611560" y="3789040"/>
            <a:ext cx="432048" cy="432048"/>
          </a:xfrm>
          <a:prstGeom prst="smileyFac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лыбающееся лицо 34"/>
          <p:cNvSpPr/>
          <p:nvPr/>
        </p:nvSpPr>
        <p:spPr>
          <a:xfrm>
            <a:off x="611560" y="4869160"/>
            <a:ext cx="432048" cy="432048"/>
          </a:xfrm>
          <a:prstGeom prst="smileyFac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лыбающееся лицо 36"/>
          <p:cNvSpPr/>
          <p:nvPr/>
        </p:nvSpPr>
        <p:spPr>
          <a:xfrm>
            <a:off x="3635896" y="2132856"/>
            <a:ext cx="432048" cy="432048"/>
          </a:xfrm>
          <a:prstGeom prst="smileyFac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лыбающееся лицо 37"/>
          <p:cNvSpPr/>
          <p:nvPr/>
        </p:nvSpPr>
        <p:spPr>
          <a:xfrm>
            <a:off x="3923928" y="2204864"/>
            <a:ext cx="432048" cy="432048"/>
          </a:xfrm>
          <a:prstGeom prst="smileyFac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лыбающееся лицо 38"/>
          <p:cNvSpPr/>
          <p:nvPr/>
        </p:nvSpPr>
        <p:spPr>
          <a:xfrm>
            <a:off x="4211960" y="2276872"/>
            <a:ext cx="432048" cy="432048"/>
          </a:xfrm>
          <a:prstGeom prst="smileyFac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3" name="Таблица 42"/>
          <p:cNvGraphicFramePr>
            <a:graphicFrameLocks noGrp="1"/>
          </p:cNvGraphicFramePr>
          <p:nvPr/>
        </p:nvGraphicFramePr>
        <p:xfrm>
          <a:off x="5220072" y="3573016"/>
          <a:ext cx="3120008" cy="265684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12000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Плюсы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65016">
                <a:tc>
                  <a:txBody>
                    <a:bodyPr/>
                    <a:lstStyle/>
                    <a:p>
                      <a:r>
                        <a:rPr lang="ru-RU" dirty="0" smtClean="0"/>
                        <a:t>Нет необходимости</a:t>
                      </a:r>
                      <a:r>
                        <a:rPr lang="ru-RU" baseline="0" dirty="0" smtClean="0"/>
                        <a:t> администрирования БД в МО</a:t>
                      </a:r>
                      <a:endParaRPr lang="ru-RU" dirty="0"/>
                    </a:p>
                  </a:txBody>
                  <a:tcPr/>
                </a:tc>
              </a:tr>
              <a:tr h="365016">
                <a:tc>
                  <a:txBody>
                    <a:bodyPr/>
                    <a:lstStyle/>
                    <a:p>
                      <a:r>
                        <a:rPr lang="ru-RU" dirty="0" smtClean="0"/>
                        <a:t>Единые реестры и классификаторы</a:t>
                      </a:r>
                      <a:endParaRPr lang="ru-RU" dirty="0"/>
                    </a:p>
                  </a:txBody>
                  <a:tcPr/>
                </a:tc>
              </a:tr>
              <a:tr h="365016">
                <a:tc>
                  <a:txBody>
                    <a:bodyPr/>
                    <a:lstStyle/>
                    <a:p>
                      <a:r>
                        <a:rPr lang="ru-RU" dirty="0" smtClean="0"/>
                        <a:t>Обеспечение единства методологии</a:t>
                      </a:r>
                      <a:endParaRPr lang="ru-RU" dirty="0"/>
                    </a:p>
                  </a:txBody>
                  <a:tcPr/>
                </a:tc>
              </a:tr>
              <a:tr h="365016">
                <a:tc>
                  <a:txBody>
                    <a:bodyPr/>
                    <a:lstStyle/>
                    <a:p>
                      <a:r>
                        <a:rPr lang="ru-RU" dirty="0" smtClean="0"/>
                        <a:t>«</a:t>
                      </a:r>
                      <a:r>
                        <a:rPr lang="ru-RU" dirty="0" err="1" smtClean="0"/>
                        <a:t>Онлайн</a:t>
                      </a:r>
                      <a:r>
                        <a:rPr lang="ru-RU" dirty="0" smtClean="0"/>
                        <a:t>» режим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6" name="Рисунок 65" descr="tab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3284984"/>
            <a:ext cx="304800" cy="304800"/>
          </a:xfrm>
          <a:prstGeom prst="rect">
            <a:avLst/>
          </a:prstGeom>
        </p:spPr>
      </p:pic>
      <p:pic>
        <p:nvPicPr>
          <p:cNvPr id="41" name="Рисунок 40" descr="tab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60304" y="3437384"/>
            <a:ext cx="304800" cy="304800"/>
          </a:xfrm>
          <a:prstGeom prst="rect">
            <a:avLst/>
          </a:prstGeom>
        </p:spPr>
      </p:pic>
      <p:pic>
        <p:nvPicPr>
          <p:cNvPr id="42" name="Рисунок 41" descr="tab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12704" y="3589784"/>
            <a:ext cx="304800" cy="304800"/>
          </a:xfrm>
          <a:prstGeom prst="rect">
            <a:avLst/>
          </a:prstGeom>
        </p:spPr>
      </p:pic>
      <p:pic>
        <p:nvPicPr>
          <p:cNvPr id="44" name="Рисунок 43" descr="tab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65104" y="3742184"/>
            <a:ext cx="304800" cy="304800"/>
          </a:xfrm>
          <a:prstGeom prst="rect">
            <a:avLst/>
          </a:prstGeom>
        </p:spPr>
      </p:pic>
      <p:sp>
        <p:nvSpPr>
          <p:cNvPr id="50" name="Облако 49"/>
          <p:cNvSpPr/>
          <p:nvPr/>
        </p:nvSpPr>
        <p:spPr>
          <a:xfrm>
            <a:off x="1475656" y="2204864"/>
            <a:ext cx="1368152" cy="2880320"/>
          </a:xfrm>
          <a:prstGeom prst="cloud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chemeClr val="accent3">
                <a:lumMod val="75000"/>
              </a:schemeClr>
            </a:extrusionClr>
            <a:contourClr>
              <a:schemeClr val="accent3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Интернет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39552" y="2113111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МО 1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39552" y="3212976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МО 2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39552" y="4201343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МО 3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39552" y="5281463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МО 4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spd="med" advClick="0" advTm="2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аставка3 копия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6512" y="-27384"/>
            <a:ext cx="9180512" cy="6885384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  <a:scene3d>
            <a:camera prst="orthographicFront"/>
            <a:lightRig rig="threePt" dir="t"/>
          </a:scene3d>
          <a:sp3d>
            <a:bevelB prst="slope"/>
          </a:sp3d>
        </p:spPr>
      </p:pic>
      <p:sp>
        <p:nvSpPr>
          <p:cNvPr id="40" name="Улыбающееся лицо 39"/>
          <p:cNvSpPr/>
          <p:nvPr/>
        </p:nvSpPr>
        <p:spPr>
          <a:xfrm>
            <a:off x="3923928" y="1772816"/>
            <a:ext cx="432048" cy="432048"/>
          </a:xfrm>
          <a:prstGeom prst="smileyFace">
            <a:avLst>
              <a:gd name="adj" fmla="val 244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лыбающееся лицо 35"/>
          <p:cNvSpPr/>
          <p:nvPr/>
        </p:nvSpPr>
        <p:spPr>
          <a:xfrm>
            <a:off x="4139952" y="1844824"/>
            <a:ext cx="432048" cy="432048"/>
          </a:xfrm>
          <a:prstGeom prst="smileyFace">
            <a:avLst>
              <a:gd name="adj" fmla="val 4653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571504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a:rPr>
              <a:t>Варианты централизации: </a:t>
            </a:r>
            <a:r>
              <a:rPr lang="en-US" sz="2800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a:rPr>
              <a:t>SMART</a:t>
            </a:r>
            <a:r>
              <a:rPr lang="en-US" sz="28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a:rPr>
              <a:t> </a:t>
            </a:r>
            <a:r>
              <a:rPr lang="ru-RU" sz="28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a:rPr>
              <a:t>технологии</a:t>
            </a:r>
            <a:endParaRPr lang="ru-RU" sz="2800" b="1" dirty="0"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Блок-схема: магнитный диск 8"/>
          <p:cNvSpPr/>
          <p:nvPr/>
        </p:nvSpPr>
        <p:spPr>
          <a:xfrm>
            <a:off x="3419872" y="2636912"/>
            <a:ext cx="1368152" cy="1800200"/>
          </a:xfrm>
          <a:prstGeom prst="flowChartMagneticDisk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Субъект РФ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1115616" y="2060848"/>
            <a:ext cx="2304256" cy="1296144"/>
          </a:xfrm>
          <a:prstGeom prst="straightConnector1">
            <a:avLst/>
          </a:prstGeom>
          <a:ln w="381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bevel/>
            <a:tailEnd type="arrow"/>
          </a:ln>
          <a:scene3d>
            <a:camera prst="orthographicFront"/>
            <a:lightRig rig="threePt" dir="t"/>
          </a:scene3d>
          <a:sp3d>
            <a:bevelT w="825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9" idx="2"/>
          </p:cNvCxnSpPr>
          <p:nvPr/>
        </p:nvCxnSpPr>
        <p:spPr>
          <a:xfrm>
            <a:off x="1115616" y="3068960"/>
            <a:ext cx="2304256" cy="468052"/>
          </a:xfrm>
          <a:prstGeom prst="straightConnector1">
            <a:avLst/>
          </a:prstGeom>
          <a:ln w="381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bevel/>
            <a:tailEnd type="arrow"/>
          </a:ln>
          <a:scene3d>
            <a:camera prst="orthographicFront"/>
            <a:lightRig rig="threePt" dir="t"/>
          </a:scene3d>
          <a:sp3d>
            <a:bevelT w="825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1115616" y="3789040"/>
            <a:ext cx="2304256" cy="216024"/>
          </a:xfrm>
          <a:prstGeom prst="straightConnector1">
            <a:avLst/>
          </a:prstGeom>
          <a:ln w="381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bevel/>
            <a:tailEnd type="arrow"/>
          </a:ln>
          <a:scene3d>
            <a:camera prst="orthographicFront"/>
            <a:lightRig rig="threePt" dir="t"/>
          </a:scene3d>
          <a:sp3d>
            <a:bevelT w="825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1115616" y="3933056"/>
            <a:ext cx="2304256" cy="1080120"/>
          </a:xfrm>
          <a:prstGeom prst="straightConnector1">
            <a:avLst/>
          </a:prstGeom>
          <a:ln w="381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bevel/>
            <a:tailEnd type="arrow"/>
          </a:ln>
          <a:scene3d>
            <a:camera prst="orthographicFront"/>
            <a:lightRig rig="threePt" dir="t"/>
          </a:scene3d>
          <a:sp3d>
            <a:bevelT w="825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Улыбающееся лицо 23"/>
          <p:cNvSpPr/>
          <p:nvPr/>
        </p:nvSpPr>
        <p:spPr>
          <a:xfrm>
            <a:off x="611560" y="1700808"/>
            <a:ext cx="432048" cy="432048"/>
          </a:xfrm>
          <a:prstGeom prst="smileyFac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лыбающееся лицо 30"/>
          <p:cNvSpPr/>
          <p:nvPr/>
        </p:nvSpPr>
        <p:spPr>
          <a:xfrm>
            <a:off x="611560" y="2780928"/>
            <a:ext cx="432048" cy="432048"/>
          </a:xfrm>
          <a:prstGeom prst="smileyFac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лыбающееся лицо 32"/>
          <p:cNvSpPr/>
          <p:nvPr/>
        </p:nvSpPr>
        <p:spPr>
          <a:xfrm>
            <a:off x="611560" y="3789040"/>
            <a:ext cx="432048" cy="432048"/>
          </a:xfrm>
          <a:prstGeom prst="smileyFac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лыбающееся лицо 34"/>
          <p:cNvSpPr/>
          <p:nvPr/>
        </p:nvSpPr>
        <p:spPr>
          <a:xfrm>
            <a:off x="611560" y="4869160"/>
            <a:ext cx="432048" cy="432048"/>
          </a:xfrm>
          <a:prstGeom prst="smileyFac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лыбающееся лицо 36"/>
          <p:cNvSpPr/>
          <p:nvPr/>
        </p:nvSpPr>
        <p:spPr>
          <a:xfrm>
            <a:off x="3635896" y="2132856"/>
            <a:ext cx="432048" cy="432048"/>
          </a:xfrm>
          <a:prstGeom prst="smileyFac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лыбающееся лицо 37"/>
          <p:cNvSpPr/>
          <p:nvPr/>
        </p:nvSpPr>
        <p:spPr>
          <a:xfrm>
            <a:off x="3923928" y="2204864"/>
            <a:ext cx="432048" cy="432048"/>
          </a:xfrm>
          <a:prstGeom prst="smileyFac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лыбающееся лицо 38"/>
          <p:cNvSpPr/>
          <p:nvPr/>
        </p:nvSpPr>
        <p:spPr>
          <a:xfrm>
            <a:off x="4211960" y="2276872"/>
            <a:ext cx="432048" cy="432048"/>
          </a:xfrm>
          <a:prstGeom prst="smileyFac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3" name="Таблица 42"/>
          <p:cNvGraphicFramePr>
            <a:graphicFrameLocks noGrp="1"/>
          </p:cNvGraphicFramePr>
          <p:nvPr/>
        </p:nvGraphicFramePr>
        <p:xfrm>
          <a:off x="5220072" y="1556792"/>
          <a:ext cx="3120008" cy="39370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12000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Плюсы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65016">
                <a:tc>
                  <a:txBody>
                    <a:bodyPr/>
                    <a:lstStyle/>
                    <a:p>
                      <a:r>
                        <a:rPr lang="ru-RU" dirty="0" smtClean="0"/>
                        <a:t>Нет необходимости</a:t>
                      </a:r>
                      <a:r>
                        <a:rPr lang="ru-RU" baseline="0" dirty="0" smtClean="0"/>
                        <a:t> администрирования БД в МО</a:t>
                      </a:r>
                      <a:endParaRPr lang="ru-RU" dirty="0"/>
                    </a:p>
                  </a:txBody>
                  <a:tcPr/>
                </a:tc>
              </a:tr>
              <a:tr h="365016">
                <a:tc>
                  <a:txBody>
                    <a:bodyPr/>
                    <a:lstStyle/>
                    <a:p>
                      <a:r>
                        <a:rPr lang="ru-RU" dirty="0" smtClean="0"/>
                        <a:t>Единые реестры и классификаторы</a:t>
                      </a:r>
                      <a:endParaRPr lang="ru-RU" dirty="0"/>
                    </a:p>
                  </a:txBody>
                  <a:tcPr/>
                </a:tc>
              </a:tr>
              <a:tr h="365016">
                <a:tc>
                  <a:txBody>
                    <a:bodyPr/>
                    <a:lstStyle/>
                    <a:p>
                      <a:r>
                        <a:rPr lang="ru-RU" dirty="0" smtClean="0"/>
                        <a:t>Обеспечение единства методологии</a:t>
                      </a:r>
                      <a:endParaRPr lang="ru-RU" dirty="0"/>
                    </a:p>
                  </a:txBody>
                  <a:tcPr/>
                </a:tc>
              </a:tr>
              <a:tr h="365016">
                <a:tc>
                  <a:txBody>
                    <a:bodyPr/>
                    <a:lstStyle/>
                    <a:p>
                      <a:r>
                        <a:rPr lang="ru-RU" dirty="0" smtClean="0"/>
                        <a:t>«</a:t>
                      </a:r>
                      <a:r>
                        <a:rPr lang="ru-RU" dirty="0" err="1" smtClean="0"/>
                        <a:t>Онлайн</a:t>
                      </a:r>
                      <a:r>
                        <a:rPr lang="ru-RU" dirty="0" smtClean="0"/>
                        <a:t>» и</a:t>
                      </a:r>
                      <a:r>
                        <a:rPr lang="ru-RU" baseline="0" dirty="0" smtClean="0"/>
                        <a:t> «</a:t>
                      </a:r>
                      <a:r>
                        <a:rPr lang="ru-RU" baseline="0" dirty="0" err="1" smtClean="0"/>
                        <a:t>Оффлайн</a:t>
                      </a:r>
                      <a:r>
                        <a:rPr lang="ru-RU" baseline="0" dirty="0" smtClean="0"/>
                        <a:t>» </a:t>
                      </a:r>
                      <a:r>
                        <a:rPr lang="ru-RU" dirty="0" smtClean="0"/>
                        <a:t>режим</a:t>
                      </a:r>
                      <a:endParaRPr lang="ru-RU" dirty="0"/>
                    </a:p>
                  </a:txBody>
                  <a:tcPr/>
                </a:tc>
              </a:tr>
              <a:tr h="365016">
                <a:tc>
                  <a:txBody>
                    <a:bodyPr/>
                    <a:lstStyle/>
                    <a:p>
                      <a:r>
                        <a:rPr lang="ru-RU" dirty="0" smtClean="0"/>
                        <a:t>Полноценный интерфейс</a:t>
                      </a:r>
                      <a:endParaRPr lang="ru-RU" dirty="0"/>
                    </a:p>
                  </a:txBody>
                  <a:tcPr/>
                </a:tc>
              </a:tr>
              <a:tr h="365016">
                <a:tc>
                  <a:txBody>
                    <a:bodyPr/>
                    <a:lstStyle/>
                    <a:p>
                      <a:r>
                        <a:rPr lang="ru-RU" dirty="0" smtClean="0"/>
                        <a:t>Работа на плохих каналах связи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6" name="Рисунок 65" descr="tab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91136" y="3284984"/>
            <a:ext cx="304800" cy="304800"/>
          </a:xfrm>
          <a:prstGeom prst="rect">
            <a:avLst/>
          </a:prstGeom>
        </p:spPr>
      </p:pic>
      <p:pic>
        <p:nvPicPr>
          <p:cNvPr id="41" name="Рисунок 40" descr="tab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60304" y="3437384"/>
            <a:ext cx="304800" cy="304800"/>
          </a:xfrm>
          <a:prstGeom prst="rect">
            <a:avLst/>
          </a:prstGeom>
        </p:spPr>
      </p:pic>
      <p:pic>
        <p:nvPicPr>
          <p:cNvPr id="42" name="Рисунок 41" descr="tab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12704" y="3589784"/>
            <a:ext cx="304800" cy="304800"/>
          </a:xfrm>
          <a:prstGeom prst="rect">
            <a:avLst/>
          </a:prstGeom>
        </p:spPr>
      </p:pic>
      <p:pic>
        <p:nvPicPr>
          <p:cNvPr id="44" name="Рисунок 43" descr="tab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23184" y="3789040"/>
            <a:ext cx="304800" cy="304800"/>
          </a:xfrm>
          <a:prstGeom prst="rect">
            <a:avLst/>
          </a:prstGeom>
        </p:spPr>
      </p:pic>
      <p:sp>
        <p:nvSpPr>
          <p:cNvPr id="50" name="Облако 49"/>
          <p:cNvSpPr/>
          <p:nvPr/>
        </p:nvSpPr>
        <p:spPr>
          <a:xfrm>
            <a:off x="1475656" y="2204864"/>
            <a:ext cx="1368152" cy="2880320"/>
          </a:xfrm>
          <a:prstGeom prst="cloud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chemeClr val="accent3">
                <a:lumMod val="75000"/>
              </a:schemeClr>
            </a:extrusionClr>
            <a:contourClr>
              <a:schemeClr val="accent3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Интернет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39552" y="2113111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МО 1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39552" y="3212976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МО 2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39552" y="4201343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МО 3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39552" y="5281463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МО 4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1115616" y="2060848"/>
            <a:ext cx="576064" cy="288032"/>
          </a:xfrm>
          <a:prstGeom prst="flowChartAlternateProcess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КЭШ</a:t>
            </a:r>
            <a:endParaRPr lang="ru-RU" sz="1400" dirty="0"/>
          </a:p>
        </p:txBody>
      </p:sp>
      <p:pic>
        <p:nvPicPr>
          <p:cNvPr id="34" name="Рисунок 33" descr="tab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42864" y="2060848"/>
            <a:ext cx="304800" cy="3048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</p:spTree>
  </p:cSld>
  <p:clrMapOvr>
    <a:masterClrMapping/>
  </p:clrMapOvr>
  <p:transition spd="med" advClick="0" advTm="2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1932</TotalTime>
  <Words>360</Words>
  <Application>Microsoft Office PowerPoint</Application>
  <PresentationFormat>Экран (4:3)</PresentationFormat>
  <Paragraphs>65</Paragraphs>
  <Slides>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Актуальные вопросы развития региональных бюджетных систем и информационных технологий в соответствии с концепцией 1 «Электронного бюджета»</vt:lpstr>
      <vt:lpstr>Слайд 2</vt:lpstr>
      <vt:lpstr>Электронный бюджет – курс на централизацию</vt:lpstr>
      <vt:lpstr>Варианты централизации: файловый обмен</vt:lpstr>
      <vt:lpstr>Варианты централизации: WEB технологии</vt:lpstr>
      <vt:lpstr>Варианты централизации: SMART технологии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Захаренко Юлия Александровна</dc:creator>
  <cp:lastModifiedBy>Матросов Алексей Александрович</cp:lastModifiedBy>
  <cp:revision>179</cp:revision>
  <dcterms:created xsi:type="dcterms:W3CDTF">2011-06-24T05:38:24Z</dcterms:created>
  <dcterms:modified xsi:type="dcterms:W3CDTF">2011-09-20T13:21:55Z</dcterms:modified>
</cp:coreProperties>
</file>