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4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3378B"/>
    <a:srgbClr val="008000"/>
    <a:srgbClr val="081A9C"/>
    <a:srgbClr val="1111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7993" autoAdjust="0"/>
  </p:normalViewPr>
  <p:slideViewPr>
    <p:cSldViewPr>
      <p:cViewPr varScale="1">
        <p:scale>
          <a:sx n="64" d="100"/>
          <a:sy n="64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A4958-26CB-4306-9CF5-FD3EF58701CE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9825B1F-09EF-4169-AE14-DB986034AA68}">
      <dgm:prSet phldrT="[Текст]"/>
      <dgm:spPr/>
      <dgm:t>
        <a:bodyPr/>
        <a:lstStyle/>
        <a:p>
          <a:r>
            <a:rPr lang="ru-RU" dirty="0" smtClean="0"/>
            <a:t>Обеспечение каналов связи, включая резервные</a:t>
          </a:r>
          <a:endParaRPr lang="ru-RU" dirty="0"/>
        </a:p>
      </dgm:t>
    </dgm:pt>
    <dgm:pt modelId="{D58E2399-C23A-4306-94C6-5F46834A403B}" type="parTrans" cxnId="{E49276DF-A128-40CD-A46D-5B3E4118DC05}">
      <dgm:prSet/>
      <dgm:spPr/>
      <dgm:t>
        <a:bodyPr/>
        <a:lstStyle/>
        <a:p>
          <a:endParaRPr lang="ru-RU"/>
        </a:p>
      </dgm:t>
    </dgm:pt>
    <dgm:pt modelId="{95ED1773-E996-45BE-A026-B10E8B697241}" type="sibTrans" cxnId="{E49276DF-A128-40CD-A46D-5B3E4118DC05}">
      <dgm:prSet/>
      <dgm:spPr/>
      <dgm:t>
        <a:bodyPr/>
        <a:lstStyle/>
        <a:p>
          <a:endParaRPr lang="ru-RU"/>
        </a:p>
      </dgm:t>
    </dgm:pt>
    <dgm:pt modelId="{A3BF5E8C-EE26-4B59-8E84-C7284DB93697}">
      <dgm:prSet phldrT="[Текст]"/>
      <dgm:spPr/>
      <dgm:t>
        <a:bodyPr/>
        <a:lstStyle/>
        <a:p>
          <a:r>
            <a:rPr lang="ru-RU" dirty="0" smtClean="0"/>
            <a:t>Модернизация технических средств уровня субъекта РФ (сервер, мероприятия по обеспечению надежности и т.д.)</a:t>
          </a:r>
          <a:endParaRPr lang="ru-RU" dirty="0"/>
        </a:p>
      </dgm:t>
    </dgm:pt>
    <dgm:pt modelId="{D6483BB5-6714-4330-957B-C5AD58A0EDF8}" type="parTrans" cxnId="{A6F5831A-D52A-450C-8872-0A17655ED2AE}">
      <dgm:prSet/>
      <dgm:spPr/>
      <dgm:t>
        <a:bodyPr/>
        <a:lstStyle/>
        <a:p>
          <a:endParaRPr lang="ru-RU"/>
        </a:p>
      </dgm:t>
    </dgm:pt>
    <dgm:pt modelId="{55524230-D0F2-413B-B205-BFD2C6ECF807}" type="sibTrans" cxnId="{A6F5831A-D52A-450C-8872-0A17655ED2AE}">
      <dgm:prSet/>
      <dgm:spPr/>
      <dgm:t>
        <a:bodyPr/>
        <a:lstStyle/>
        <a:p>
          <a:endParaRPr lang="ru-RU"/>
        </a:p>
      </dgm:t>
    </dgm:pt>
    <dgm:pt modelId="{DA77D3BB-A66B-4FA1-881E-FF61990F4677}">
      <dgm:prSet/>
      <dgm:spPr/>
      <dgm:t>
        <a:bodyPr/>
        <a:lstStyle/>
        <a:p>
          <a:r>
            <a:rPr lang="ru-RU" dirty="0" smtClean="0"/>
            <a:t>Разграничение прав доступа и администрирование централизованной системы</a:t>
          </a:r>
          <a:endParaRPr lang="ru-RU" dirty="0"/>
        </a:p>
      </dgm:t>
    </dgm:pt>
    <dgm:pt modelId="{2C5249CC-5D22-49DD-807D-3E783DB5ED99}" type="parTrans" cxnId="{74694D3B-23CA-4883-9EBC-677165C7322B}">
      <dgm:prSet/>
      <dgm:spPr/>
      <dgm:t>
        <a:bodyPr/>
        <a:lstStyle/>
        <a:p>
          <a:endParaRPr lang="ru-RU"/>
        </a:p>
      </dgm:t>
    </dgm:pt>
    <dgm:pt modelId="{16A2A904-E1B5-4CB3-A845-1F6FB0A9246C}" type="sibTrans" cxnId="{74694D3B-23CA-4883-9EBC-677165C7322B}">
      <dgm:prSet/>
      <dgm:spPr/>
      <dgm:t>
        <a:bodyPr/>
        <a:lstStyle/>
        <a:p>
          <a:endParaRPr lang="ru-RU"/>
        </a:p>
      </dgm:t>
    </dgm:pt>
    <dgm:pt modelId="{F05C7A38-D4B0-401C-A3D3-60FAD3B6637B}">
      <dgm:prSet/>
      <dgm:spPr/>
      <dgm:t>
        <a:bodyPr/>
        <a:lstStyle/>
        <a:p>
          <a:r>
            <a:rPr lang="ru-RU" dirty="0" smtClean="0"/>
            <a:t>Обеспечение безопасности (повышенные требования)</a:t>
          </a:r>
          <a:endParaRPr lang="ru-RU" dirty="0"/>
        </a:p>
      </dgm:t>
    </dgm:pt>
    <dgm:pt modelId="{DA4AD821-B095-41BE-949B-F3BC5C21B3C7}" type="parTrans" cxnId="{B4DCFE21-96A8-411E-8526-52B77D76ACED}">
      <dgm:prSet/>
      <dgm:spPr/>
    </dgm:pt>
    <dgm:pt modelId="{3F2E8B77-E092-4164-A47F-743460F14B1A}" type="sibTrans" cxnId="{B4DCFE21-96A8-411E-8526-52B77D76ACED}">
      <dgm:prSet/>
      <dgm:spPr/>
    </dgm:pt>
    <dgm:pt modelId="{83BB2EEE-E619-422D-9362-85AF82645254}">
      <dgm:prSet/>
      <dgm:spPr/>
      <dgm:t>
        <a:bodyPr/>
        <a:lstStyle/>
        <a:p>
          <a:r>
            <a:rPr lang="ru-RU" dirty="0" smtClean="0"/>
            <a:t>Разработка необходимых </a:t>
          </a:r>
          <a:r>
            <a:rPr lang="ru-RU" dirty="0" err="1" smtClean="0"/>
            <a:t>норматитвных</a:t>
          </a:r>
          <a:r>
            <a:rPr lang="ru-RU" dirty="0" smtClean="0"/>
            <a:t> документов (соглашения, регламенты и т.п.)</a:t>
          </a:r>
          <a:endParaRPr lang="ru-RU" dirty="0"/>
        </a:p>
      </dgm:t>
    </dgm:pt>
    <dgm:pt modelId="{55F9A1DE-E5DE-4B8E-A9DC-CB2343CD5845}" type="parTrans" cxnId="{CD17F268-F5C0-446B-B3EE-8368BB53D2B3}">
      <dgm:prSet/>
      <dgm:spPr/>
    </dgm:pt>
    <dgm:pt modelId="{54BEA4F0-F0E8-4F89-96E3-14DDA9C754B3}" type="sibTrans" cxnId="{CD17F268-F5C0-446B-B3EE-8368BB53D2B3}">
      <dgm:prSet/>
      <dgm:spPr/>
    </dgm:pt>
    <dgm:pt modelId="{1F65BAC1-DFAF-47F1-9E95-73088571350C}" type="pres">
      <dgm:prSet presAssocID="{5D3A4958-26CB-4306-9CF5-FD3EF58701CE}" presName="linear" presStyleCnt="0">
        <dgm:presLayoutVars>
          <dgm:animLvl val="lvl"/>
          <dgm:resizeHandles val="exact"/>
        </dgm:presLayoutVars>
      </dgm:prSet>
      <dgm:spPr/>
    </dgm:pt>
    <dgm:pt modelId="{B6B6194F-EEE6-48F8-9D83-0B672F04E583}" type="pres">
      <dgm:prSet presAssocID="{A9825B1F-09EF-4169-AE14-DB986034AA68}" presName="parentText" presStyleLbl="node1" presStyleIdx="0" presStyleCnt="5" custLinFactNeighborX="-10243" custLinFactNeighborY="78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8CB75-C02E-4F27-9D10-CEFD16A16A6E}" type="pres">
      <dgm:prSet presAssocID="{95ED1773-E996-45BE-A026-B10E8B697241}" presName="spacer" presStyleCnt="0"/>
      <dgm:spPr/>
    </dgm:pt>
    <dgm:pt modelId="{9796AFF5-03D2-4EF8-85E6-E991468265B8}" type="pres">
      <dgm:prSet presAssocID="{A3BF5E8C-EE26-4B59-8E84-C7284DB9369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5A3CE-45EF-4EB4-8A11-DFCAB19F1D7E}" type="pres">
      <dgm:prSet presAssocID="{55524230-D0F2-413B-B205-BFD2C6ECF807}" presName="spacer" presStyleCnt="0"/>
      <dgm:spPr/>
    </dgm:pt>
    <dgm:pt modelId="{FB534580-F54A-42CA-B6B0-1C08AF7FBD5F}" type="pres">
      <dgm:prSet presAssocID="{DA77D3BB-A66B-4FA1-881E-FF61990F46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2F93F-BB6E-4841-A130-53F9419071EE}" type="pres">
      <dgm:prSet presAssocID="{16A2A904-E1B5-4CB3-A845-1F6FB0A9246C}" presName="spacer" presStyleCnt="0"/>
      <dgm:spPr/>
    </dgm:pt>
    <dgm:pt modelId="{5CC8D48F-5ABC-4350-80FC-FA32C91F1E1A}" type="pres">
      <dgm:prSet presAssocID="{F05C7A38-D4B0-401C-A3D3-60FAD3B663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D9207-4810-47C2-93FA-B5289C0E69B6}" type="pres">
      <dgm:prSet presAssocID="{3F2E8B77-E092-4164-A47F-743460F14B1A}" presName="spacer" presStyleCnt="0"/>
      <dgm:spPr/>
    </dgm:pt>
    <dgm:pt modelId="{DFB1A32D-9D96-4A67-9C0F-F7E08EF1E9E4}" type="pres">
      <dgm:prSet presAssocID="{83BB2EEE-E619-422D-9362-85AF826452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DD20404-90C3-42A4-9231-B0FC82EB61A4}" type="presOf" srcId="{A3BF5E8C-EE26-4B59-8E84-C7284DB93697}" destId="{9796AFF5-03D2-4EF8-85E6-E991468265B8}" srcOrd="0" destOrd="0" presId="urn:microsoft.com/office/officeart/2005/8/layout/vList2"/>
    <dgm:cxn modelId="{9FDB7B2A-3BF5-4C5A-9902-9ECFB2139C41}" type="presOf" srcId="{83BB2EEE-E619-422D-9362-85AF82645254}" destId="{DFB1A32D-9D96-4A67-9C0F-F7E08EF1E9E4}" srcOrd="0" destOrd="0" presId="urn:microsoft.com/office/officeart/2005/8/layout/vList2"/>
    <dgm:cxn modelId="{79DEC834-97F2-43D7-BA2E-4B263DDC4D70}" type="presOf" srcId="{5D3A4958-26CB-4306-9CF5-FD3EF58701CE}" destId="{1F65BAC1-DFAF-47F1-9E95-73088571350C}" srcOrd="0" destOrd="0" presId="urn:microsoft.com/office/officeart/2005/8/layout/vList2"/>
    <dgm:cxn modelId="{CD17F268-F5C0-446B-B3EE-8368BB53D2B3}" srcId="{5D3A4958-26CB-4306-9CF5-FD3EF58701CE}" destId="{83BB2EEE-E619-422D-9362-85AF82645254}" srcOrd="4" destOrd="0" parTransId="{55F9A1DE-E5DE-4B8E-A9DC-CB2343CD5845}" sibTransId="{54BEA4F0-F0E8-4F89-96E3-14DDA9C754B3}"/>
    <dgm:cxn modelId="{5AEC04EB-4356-47BB-A275-7D6609F90A4B}" type="presOf" srcId="{F05C7A38-D4B0-401C-A3D3-60FAD3B6637B}" destId="{5CC8D48F-5ABC-4350-80FC-FA32C91F1E1A}" srcOrd="0" destOrd="0" presId="urn:microsoft.com/office/officeart/2005/8/layout/vList2"/>
    <dgm:cxn modelId="{A8AB045F-C3E1-4C5A-8D61-C2FEE68DBA23}" type="presOf" srcId="{DA77D3BB-A66B-4FA1-881E-FF61990F4677}" destId="{FB534580-F54A-42CA-B6B0-1C08AF7FBD5F}" srcOrd="0" destOrd="0" presId="urn:microsoft.com/office/officeart/2005/8/layout/vList2"/>
    <dgm:cxn modelId="{0F81BA39-4D36-4269-9576-8CD1E13B2603}" type="presOf" srcId="{A9825B1F-09EF-4169-AE14-DB986034AA68}" destId="{B6B6194F-EEE6-48F8-9D83-0B672F04E583}" srcOrd="0" destOrd="0" presId="urn:microsoft.com/office/officeart/2005/8/layout/vList2"/>
    <dgm:cxn modelId="{E49276DF-A128-40CD-A46D-5B3E4118DC05}" srcId="{5D3A4958-26CB-4306-9CF5-FD3EF58701CE}" destId="{A9825B1F-09EF-4169-AE14-DB986034AA68}" srcOrd="0" destOrd="0" parTransId="{D58E2399-C23A-4306-94C6-5F46834A403B}" sibTransId="{95ED1773-E996-45BE-A026-B10E8B697241}"/>
    <dgm:cxn modelId="{74694D3B-23CA-4883-9EBC-677165C7322B}" srcId="{5D3A4958-26CB-4306-9CF5-FD3EF58701CE}" destId="{DA77D3BB-A66B-4FA1-881E-FF61990F4677}" srcOrd="2" destOrd="0" parTransId="{2C5249CC-5D22-49DD-807D-3E783DB5ED99}" sibTransId="{16A2A904-E1B5-4CB3-A845-1F6FB0A9246C}"/>
    <dgm:cxn modelId="{A6F5831A-D52A-450C-8872-0A17655ED2AE}" srcId="{5D3A4958-26CB-4306-9CF5-FD3EF58701CE}" destId="{A3BF5E8C-EE26-4B59-8E84-C7284DB93697}" srcOrd="1" destOrd="0" parTransId="{D6483BB5-6714-4330-957B-C5AD58A0EDF8}" sibTransId="{55524230-D0F2-413B-B205-BFD2C6ECF807}"/>
    <dgm:cxn modelId="{B4DCFE21-96A8-411E-8526-52B77D76ACED}" srcId="{5D3A4958-26CB-4306-9CF5-FD3EF58701CE}" destId="{F05C7A38-D4B0-401C-A3D3-60FAD3B6637B}" srcOrd="3" destOrd="0" parTransId="{DA4AD821-B095-41BE-949B-F3BC5C21B3C7}" sibTransId="{3F2E8B77-E092-4164-A47F-743460F14B1A}"/>
    <dgm:cxn modelId="{E5B89661-E2A8-479C-8D92-C3ECE1DD4D81}" type="presParOf" srcId="{1F65BAC1-DFAF-47F1-9E95-73088571350C}" destId="{B6B6194F-EEE6-48F8-9D83-0B672F04E583}" srcOrd="0" destOrd="0" presId="urn:microsoft.com/office/officeart/2005/8/layout/vList2"/>
    <dgm:cxn modelId="{271AF8A9-64EA-4E5F-A627-97E66201A823}" type="presParOf" srcId="{1F65BAC1-DFAF-47F1-9E95-73088571350C}" destId="{3EA8CB75-C02E-4F27-9D10-CEFD16A16A6E}" srcOrd="1" destOrd="0" presId="urn:microsoft.com/office/officeart/2005/8/layout/vList2"/>
    <dgm:cxn modelId="{FA6ABE00-D2EC-4388-A391-B6C75B42DC98}" type="presParOf" srcId="{1F65BAC1-DFAF-47F1-9E95-73088571350C}" destId="{9796AFF5-03D2-4EF8-85E6-E991468265B8}" srcOrd="2" destOrd="0" presId="urn:microsoft.com/office/officeart/2005/8/layout/vList2"/>
    <dgm:cxn modelId="{D0629A6B-64A6-4F23-8FC8-19871C454FD4}" type="presParOf" srcId="{1F65BAC1-DFAF-47F1-9E95-73088571350C}" destId="{B455A3CE-45EF-4EB4-8A11-DFCAB19F1D7E}" srcOrd="3" destOrd="0" presId="urn:microsoft.com/office/officeart/2005/8/layout/vList2"/>
    <dgm:cxn modelId="{BDE90441-E43B-44EB-9777-5FF65A6DA376}" type="presParOf" srcId="{1F65BAC1-DFAF-47F1-9E95-73088571350C}" destId="{FB534580-F54A-42CA-B6B0-1C08AF7FBD5F}" srcOrd="4" destOrd="0" presId="urn:microsoft.com/office/officeart/2005/8/layout/vList2"/>
    <dgm:cxn modelId="{2A5C8993-4B4A-4A30-8C63-BBB41F472679}" type="presParOf" srcId="{1F65BAC1-DFAF-47F1-9E95-73088571350C}" destId="{6BF2F93F-BB6E-4841-A130-53F9419071EE}" srcOrd="5" destOrd="0" presId="urn:microsoft.com/office/officeart/2005/8/layout/vList2"/>
    <dgm:cxn modelId="{60B62F18-B787-4702-A6BB-8DEF38415495}" type="presParOf" srcId="{1F65BAC1-DFAF-47F1-9E95-73088571350C}" destId="{5CC8D48F-5ABC-4350-80FC-FA32C91F1E1A}" srcOrd="6" destOrd="0" presId="urn:microsoft.com/office/officeart/2005/8/layout/vList2"/>
    <dgm:cxn modelId="{7FD0790E-0617-4A90-ABC1-F585D7A3684A}" type="presParOf" srcId="{1F65BAC1-DFAF-47F1-9E95-73088571350C}" destId="{A65D9207-4810-47C2-93FA-B5289C0E69B6}" srcOrd="7" destOrd="0" presId="urn:microsoft.com/office/officeart/2005/8/layout/vList2"/>
    <dgm:cxn modelId="{DFDDDEFC-C71F-48F6-9BB1-9CE624CE0500}" type="presParOf" srcId="{1F65BAC1-DFAF-47F1-9E95-73088571350C}" destId="{DFB1A32D-9D96-4A67-9C0F-F7E08EF1E9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6194F-EEE6-48F8-9D83-0B672F04E583}">
      <dsp:nvSpPr>
        <dsp:cNvPr id="0" name=""/>
        <dsp:cNvSpPr/>
      </dsp:nvSpPr>
      <dsp:spPr>
        <a:xfrm>
          <a:off x="0" y="78551"/>
          <a:ext cx="8496944" cy="7547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Обеспечение каналов связи, включая резервные</a:t>
          </a:r>
          <a:endParaRPr lang="ru-RU" sz="1900" kern="1200" dirty="0"/>
        </a:p>
      </dsp:txBody>
      <dsp:txXfrm>
        <a:off x="0" y="78551"/>
        <a:ext cx="8496944" cy="754777"/>
      </dsp:txXfrm>
    </dsp:sp>
    <dsp:sp modelId="{9796AFF5-03D2-4EF8-85E6-E991468265B8}">
      <dsp:nvSpPr>
        <dsp:cNvPr id="0" name=""/>
        <dsp:cNvSpPr/>
      </dsp:nvSpPr>
      <dsp:spPr>
        <a:xfrm>
          <a:off x="0" y="845113"/>
          <a:ext cx="8496944" cy="7547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Модернизация технических средств уровня субъекта РФ (сервер, мероприятия по обеспечению надежности и т.д.)</a:t>
          </a:r>
          <a:endParaRPr lang="ru-RU" sz="1900" kern="1200" dirty="0"/>
        </a:p>
      </dsp:txBody>
      <dsp:txXfrm>
        <a:off x="0" y="845113"/>
        <a:ext cx="8496944" cy="754777"/>
      </dsp:txXfrm>
    </dsp:sp>
    <dsp:sp modelId="{FB534580-F54A-42CA-B6B0-1C08AF7FBD5F}">
      <dsp:nvSpPr>
        <dsp:cNvPr id="0" name=""/>
        <dsp:cNvSpPr/>
      </dsp:nvSpPr>
      <dsp:spPr>
        <a:xfrm>
          <a:off x="0" y="1654611"/>
          <a:ext cx="8496944" cy="7547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Разграничение прав доступа и администрирование централизованной системы</a:t>
          </a:r>
          <a:endParaRPr lang="ru-RU" sz="1900" kern="1200" dirty="0"/>
        </a:p>
      </dsp:txBody>
      <dsp:txXfrm>
        <a:off x="0" y="1654611"/>
        <a:ext cx="8496944" cy="754777"/>
      </dsp:txXfrm>
    </dsp:sp>
    <dsp:sp modelId="{5CC8D48F-5ABC-4350-80FC-FA32C91F1E1A}">
      <dsp:nvSpPr>
        <dsp:cNvPr id="0" name=""/>
        <dsp:cNvSpPr/>
      </dsp:nvSpPr>
      <dsp:spPr>
        <a:xfrm>
          <a:off x="0" y="2464108"/>
          <a:ext cx="8496944" cy="7547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Обеспечение безопасности (повышенные требования)</a:t>
          </a:r>
          <a:endParaRPr lang="ru-RU" sz="1900" kern="1200" dirty="0"/>
        </a:p>
      </dsp:txBody>
      <dsp:txXfrm>
        <a:off x="0" y="2464108"/>
        <a:ext cx="8496944" cy="754777"/>
      </dsp:txXfrm>
    </dsp:sp>
    <dsp:sp modelId="{DFB1A32D-9D96-4A67-9C0F-F7E08EF1E9E4}">
      <dsp:nvSpPr>
        <dsp:cNvPr id="0" name=""/>
        <dsp:cNvSpPr/>
      </dsp:nvSpPr>
      <dsp:spPr>
        <a:xfrm>
          <a:off x="0" y="3273606"/>
          <a:ext cx="8496944" cy="7547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 необходимых </a:t>
          </a:r>
          <a:r>
            <a:rPr lang="ru-RU" sz="1900" kern="1200" dirty="0" err="1" smtClean="0"/>
            <a:t>норматитвных</a:t>
          </a:r>
          <a:r>
            <a:rPr lang="ru-RU" sz="1900" kern="1200" dirty="0" smtClean="0"/>
            <a:t> документов (соглашения, регламенты и т.п.)</a:t>
          </a:r>
          <a:endParaRPr lang="ru-RU" sz="1900" kern="1200" dirty="0"/>
        </a:p>
      </dsp:txBody>
      <dsp:txXfrm>
        <a:off x="0" y="3273606"/>
        <a:ext cx="8496944" cy="75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8C919-37B2-49E0-A7EF-7BFFF1F60FA6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B99B-C2E3-449F-9B22-927C81103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</a:t>
            </a:r>
            <a:r>
              <a:rPr lang="ru-RU" baseline="0" dirty="0" smtClean="0"/>
              <a:t>: Когда мы покупаем сотовый телефон, мы не привязаны к конкретному производителю, можем выбрать тот, который нас устраивает по функциям и цена. Тем не менее телефоны разных фирм нормально работают в </a:t>
            </a:r>
            <a:r>
              <a:rPr lang="ru-RU" baseline="0" smtClean="0"/>
              <a:t>единой сотовой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Требуется наличие грамотного </a:t>
            </a:r>
            <a:r>
              <a:rPr lang="ru-RU" dirty="0" err="1" smtClean="0"/>
              <a:t>ИТ</a:t>
            </a:r>
            <a:r>
              <a:rPr lang="ru-RU" baseline="0" dirty="0" err="1" smtClean="0"/>
              <a:t>-специалиста</a:t>
            </a:r>
            <a:r>
              <a:rPr lang="ru-RU" baseline="0" dirty="0" smtClean="0"/>
              <a:t> в МО для обслуживания БД и обновления ПО. Общая численность ИТ специалистов высокая.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Нет необходимости в грамотном </a:t>
            </a:r>
            <a:r>
              <a:rPr lang="ru-RU" dirty="0" err="1" smtClean="0"/>
              <a:t>ИТ-специалисте</a:t>
            </a:r>
            <a:r>
              <a:rPr lang="ru-RU" baseline="0" dirty="0" smtClean="0"/>
              <a:t> для обслуживания БД и установки обновлений ПО.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Численность ИТ специалистов уменьшается за счет МО, но в субъекте их количество увеличивается.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Возможность </a:t>
            </a:r>
            <a:r>
              <a:rPr lang="ru-RU" dirty="0" err="1" smtClean="0"/>
              <a:t>оффлайн</a:t>
            </a:r>
            <a:r>
              <a:rPr lang="ru-RU" dirty="0" smtClean="0"/>
              <a:t> работы обеспечивается за счет </a:t>
            </a:r>
            <a:r>
              <a:rPr lang="ru-RU" dirty="0" err="1" smtClean="0"/>
              <a:t>кэша</a:t>
            </a:r>
            <a:r>
              <a:rPr lang="ru-RU" dirty="0" smtClean="0"/>
              <a:t> в МО, где находиться информация НСИ для ввода данных и куда может производиться сохранение информации во время отсутствия</a:t>
            </a:r>
            <a:r>
              <a:rPr lang="ru-RU" baseline="0" dirty="0" smtClean="0"/>
              <a:t> связи с центральной БД.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канал связи надежен – возможно работа без </a:t>
            </a:r>
            <a:r>
              <a:rPr lang="ru-RU" baseline="0" dirty="0" err="1" smtClean="0"/>
              <a:t>кэша</a:t>
            </a:r>
            <a:r>
              <a:rPr lang="ru-RU" baseline="0" dirty="0" smtClean="0"/>
              <a:t> в режиме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Проблема работы в единой базе со столицей субъекта РФ –</a:t>
            </a:r>
            <a:r>
              <a:rPr lang="ru-RU" baseline="0" dirty="0" smtClean="0"/>
              <a:t> объем данных сопоставим с данными субъекта. Большое количество пользователей.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Концепция ЭБ предусматривает возможность прямой интеграции с МО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Предпочтительный вариант – интеграция БД субъекта и столицы субъекта. При формировании отчетов возможен одновременный запрос к обоим БД для получения консолидированных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133-5D52-4049-A9DF-C3B8066184E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ста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15220" cy="32861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Актуальные вопросы развития региональных бюджетных систем и информационных технологий в соответствии с концепцией</a:t>
            </a:r>
            <a:br>
              <a:rPr lang="ru-RU" sz="3600" dirty="0" smtClean="0"/>
            </a:br>
            <a:r>
              <a:rPr lang="ru-RU" sz="10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«Электронного бюджета»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77848" y="5572141"/>
            <a:ext cx="178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г.Чебоксары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990582"/>
            <a:ext cx="1718291" cy="653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20-24 сентября</a:t>
            </a:r>
          </a:p>
          <a:p>
            <a:pPr algn="ctr"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2011 год</a:t>
            </a:r>
            <a:endParaRPr lang="ru-RU" sz="32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атросов Консолидированный бюдже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3965838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chemeClr val="bg1"/>
                </a:solidFill>
              </a:rPr>
              <a:t>Первый заместитель генерального директора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1" y="5876697"/>
            <a:ext cx="3647117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Матросов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Алексей Александрович</a:t>
            </a:r>
            <a:endParaRPr lang="ru-RU" sz="24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5852" y="785794"/>
            <a:ext cx="6929486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Исполнение консолидированного бюджета региона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в единой базе данных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Электронный бюджет –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курс на централизацию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1484784"/>
            <a:ext cx="77768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03378B"/>
            </a:extrusion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3378B"/>
                </a:solidFill>
              </a:rPr>
              <a:t>«В целях обеспечения достоверности информации, оперативности и прозрачности деятельности публично-правовых образований предусматривается информационное взаимодействие системы "Электронный бюджет" с внешними информационными системами </a:t>
            </a:r>
            <a:r>
              <a:rPr lang="ru-RU" dirty="0" smtClean="0">
                <a:solidFill>
                  <a:srgbClr val="008000"/>
                </a:solidFill>
              </a:rPr>
              <a:t>федеральных органов исполнительной власти, иных государственных органов и органов управления государственными внебюджетными фондами, </a:t>
            </a:r>
            <a:r>
              <a:rPr lang="ru-RU" b="1" dirty="0" smtClean="0">
                <a:solidFill>
                  <a:srgbClr val="03378B"/>
                </a:solidFill>
              </a:rPr>
              <a:t>органов государственной власти субъектов Российской Федерации и органов местного самоуправления</a:t>
            </a:r>
            <a:r>
              <a:rPr lang="ru-RU" dirty="0" smtClean="0">
                <a:solidFill>
                  <a:srgbClr val="008000"/>
                </a:solidFill>
              </a:rPr>
              <a:t>, которое будет формировать интегрированную информационную среду в сфере управления общественными финансами.»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36512" y="4509120"/>
            <a:ext cx="9180512" cy="2348880"/>
          </a:xfrm>
          <a:prstGeom prst="rect">
            <a:avLst/>
          </a:prstGeom>
          <a:gradFill flip="none" rotWithShape="1">
            <a:gsLst>
              <a:gs pos="29000">
                <a:srgbClr val="0070C0"/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Цетрализация</a:t>
            </a:r>
            <a:r>
              <a:rPr lang="ru-RU" sz="2000" dirty="0" smtClean="0"/>
              <a:t> процессов проектирования и исполнения бюджета муниципальных образований субъекта РФ на региональном уровне существенно упрощает интеграцию с системой «Электронный бюджет»</a:t>
            </a:r>
            <a:endParaRPr lang="ru-RU" sz="2000" dirty="0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файловый обмен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115616" y="162880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115616" y="486916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МО4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1115616" y="378904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115616" y="270892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91680" y="2060848"/>
            <a:ext cx="1728192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691680" y="3140968"/>
            <a:ext cx="1728192" cy="3960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691680" y="3789040"/>
            <a:ext cx="1728192" cy="36004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 flipV="1">
            <a:off x="1691680" y="3933056"/>
            <a:ext cx="1728192" cy="1332148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1700808"/>
          <a:ext cx="3120008" cy="2656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 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единства классификаторов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Необходимость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 обеспечить единство методологии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Улыбающееся лицо 20"/>
          <p:cNvSpPr/>
          <p:nvPr/>
        </p:nvSpPr>
        <p:spPr>
          <a:xfrm>
            <a:off x="395536" y="155679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395536" y="263691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395536" y="3645024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395536" y="4725144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92080" y="5157192"/>
          <a:ext cx="3120008" cy="736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Автономная</a:t>
                      </a:r>
                      <a:r>
                        <a:rPr lang="ru-RU" baseline="0" dirty="0" smtClean="0"/>
                        <a:t> работа МО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Рисунок 62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00808"/>
            <a:ext cx="304800" cy="304800"/>
          </a:xfrm>
          <a:prstGeom prst="rect">
            <a:avLst/>
          </a:prstGeom>
        </p:spPr>
      </p:pic>
      <p:pic>
        <p:nvPicPr>
          <p:cNvPr id="64" name="Рисунок 6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304800" cy="304800"/>
          </a:xfrm>
          <a:prstGeom prst="rect">
            <a:avLst/>
          </a:prstGeom>
        </p:spPr>
      </p:pic>
      <p:pic>
        <p:nvPicPr>
          <p:cNvPr id="65" name="Рисунок 64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77072"/>
            <a:ext cx="304800" cy="304800"/>
          </a:xfrm>
          <a:prstGeom prst="rect">
            <a:avLst/>
          </a:prstGeom>
        </p:spPr>
      </p:pic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9844 0.2824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1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29844 0.1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0018 -0.0618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9844 -0.232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4139952" y="18448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en-US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WEB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технологии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2060848"/>
            <a:ext cx="2304256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115616" y="3068960"/>
            <a:ext cx="2304256" cy="468052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3789040"/>
            <a:ext cx="2304256" cy="21602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3933056"/>
            <a:ext cx="2304256" cy="108012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1700808"/>
          <a:ext cx="3120008" cy="16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 надежный постоянный канал связи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Ограниченные возможности интерфейса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20072" y="3573016"/>
          <a:ext cx="3120008" cy="2656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необходимости</a:t>
                      </a:r>
                      <a:r>
                        <a:rPr lang="ru-RU" baseline="0" dirty="0" smtClean="0"/>
                        <a:t>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Единые реестры и классификаторы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единства методологии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 режим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284984"/>
            <a:ext cx="304800" cy="304800"/>
          </a:xfrm>
          <a:prstGeom prst="rect">
            <a:avLst/>
          </a:prstGeom>
        </p:spPr>
      </p:pic>
      <p:pic>
        <p:nvPicPr>
          <p:cNvPr id="41" name="Рисунок 40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0304" y="3437384"/>
            <a:ext cx="304800" cy="304800"/>
          </a:xfrm>
          <a:prstGeom prst="rect">
            <a:avLst/>
          </a:prstGeom>
        </p:spPr>
      </p:pic>
      <p:pic>
        <p:nvPicPr>
          <p:cNvPr id="42" name="Рисунок 41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04" y="3589784"/>
            <a:ext cx="304800" cy="304800"/>
          </a:xfrm>
          <a:prstGeom prst="rect">
            <a:avLst/>
          </a:prstGeom>
        </p:spPr>
      </p:pic>
      <p:pic>
        <p:nvPicPr>
          <p:cNvPr id="44" name="Рисунок 4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5104" y="3742184"/>
            <a:ext cx="304800" cy="304800"/>
          </a:xfrm>
          <a:prstGeom prst="rect">
            <a:avLst/>
          </a:prstGeom>
        </p:spPr>
      </p:pic>
      <p:sp>
        <p:nvSpPr>
          <p:cNvPr id="50" name="Облако 49"/>
          <p:cNvSpPr/>
          <p:nvPr/>
        </p:nvSpPr>
        <p:spPr>
          <a:xfrm>
            <a:off x="1475656" y="2204864"/>
            <a:ext cx="1368152" cy="2880320"/>
          </a:xfrm>
          <a:prstGeom prst="clou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552" y="21131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3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8146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4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4139952" y="18448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en-US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SMART</a:t>
            </a:r>
            <a:r>
              <a:rPr lang="en-US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технологии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2060848"/>
            <a:ext cx="2304256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115616" y="3068960"/>
            <a:ext cx="2304256" cy="468052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3789040"/>
            <a:ext cx="2304256" cy="21602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3933056"/>
            <a:ext cx="2304256" cy="108012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20072" y="1556792"/>
          <a:ext cx="3120008" cy="3937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необходимости</a:t>
                      </a:r>
                      <a:r>
                        <a:rPr lang="ru-RU" baseline="0" dirty="0" smtClean="0"/>
                        <a:t>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Единые реестры и классификаторы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единства методологии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 и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Оффлайн</a:t>
                      </a:r>
                      <a:r>
                        <a:rPr lang="ru-RU" baseline="0" dirty="0" smtClean="0"/>
                        <a:t>» </a:t>
                      </a:r>
                      <a:r>
                        <a:rPr lang="ru-RU" dirty="0" smtClean="0"/>
                        <a:t>режим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Полноценный интерфейс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на плохих каналах связи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1136" y="3284984"/>
            <a:ext cx="304800" cy="304800"/>
          </a:xfrm>
          <a:prstGeom prst="rect">
            <a:avLst/>
          </a:prstGeom>
        </p:spPr>
      </p:pic>
      <p:pic>
        <p:nvPicPr>
          <p:cNvPr id="41" name="Рисунок 40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0304" y="3437384"/>
            <a:ext cx="304800" cy="304800"/>
          </a:xfrm>
          <a:prstGeom prst="rect">
            <a:avLst/>
          </a:prstGeom>
        </p:spPr>
      </p:pic>
      <p:pic>
        <p:nvPicPr>
          <p:cNvPr id="42" name="Рисунок 41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04" y="3589784"/>
            <a:ext cx="304800" cy="304800"/>
          </a:xfrm>
          <a:prstGeom prst="rect">
            <a:avLst/>
          </a:prstGeom>
        </p:spPr>
      </p:pic>
      <p:pic>
        <p:nvPicPr>
          <p:cNvPr id="44" name="Рисунок 4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3184" y="3789040"/>
            <a:ext cx="304800" cy="304800"/>
          </a:xfrm>
          <a:prstGeom prst="rect">
            <a:avLst/>
          </a:prstGeom>
        </p:spPr>
      </p:pic>
      <p:sp>
        <p:nvSpPr>
          <p:cNvPr id="50" name="Облако 49"/>
          <p:cNvSpPr/>
          <p:nvPr/>
        </p:nvSpPr>
        <p:spPr>
          <a:xfrm>
            <a:off x="1475656" y="2204864"/>
            <a:ext cx="1368152" cy="2880320"/>
          </a:xfrm>
          <a:prstGeom prst="clou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552" y="21131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3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8146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4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115616" y="2060848"/>
            <a:ext cx="576064" cy="288032"/>
          </a:xfrm>
          <a:prstGeom prst="flowChartAlternate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КЭШ</a:t>
            </a:r>
            <a:endParaRPr lang="ru-RU" sz="1400" dirty="0"/>
          </a:p>
        </p:txBody>
      </p:sp>
      <p:pic>
        <p:nvPicPr>
          <p:cNvPr id="34" name="Рисунок 3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2864" y="2060848"/>
            <a:ext cx="304800" cy="3048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40" name="Улыбающееся лицо 39"/>
          <p:cNvSpPr/>
          <p:nvPr/>
        </p:nvSpPr>
        <p:spPr>
          <a:xfrm>
            <a:off x="2195736" y="551723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2411760" y="5589240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Интеграция с системой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«Электронный бюджет»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2987824" y="4509120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32" idx="2"/>
          </p:cNvCxnSpPr>
          <p:nvPr/>
        </p:nvCxnSpPr>
        <p:spPr>
          <a:xfrm flipH="1">
            <a:off x="4355976" y="5409220"/>
            <a:ext cx="864096" cy="3600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1"/>
            <a:endCxn id="30" idx="3"/>
          </p:cNvCxnSpPr>
          <p:nvPr/>
        </p:nvCxnSpPr>
        <p:spPr>
          <a:xfrm flipV="1">
            <a:off x="3671900" y="3212976"/>
            <a:ext cx="976300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2" idx="1"/>
            <a:endCxn id="30" idx="3"/>
          </p:cNvCxnSpPr>
          <p:nvPr/>
        </p:nvCxnSpPr>
        <p:spPr>
          <a:xfrm flipH="1" flipV="1">
            <a:off x="4648200" y="3212976"/>
            <a:ext cx="1255948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Улыбающееся лицо 36"/>
          <p:cNvSpPr/>
          <p:nvPr/>
        </p:nvSpPr>
        <p:spPr>
          <a:xfrm>
            <a:off x="1907704" y="58772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2195736" y="594928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2483768" y="602128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3500264" y="1772816"/>
            <a:ext cx="2295872" cy="144016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бюджет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5220072" y="4509120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Столица субъекта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Улыбающееся лицо 56"/>
          <p:cNvSpPr/>
          <p:nvPr/>
        </p:nvSpPr>
        <p:spPr>
          <a:xfrm>
            <a:off x="7092280" y="53732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лыбающееся лицо 57"/>
          <p:cNvSpPr/>
          <p:nvPr/>
        </p:nvSpPr>
        <p:spPr>
          <a:xfrm>
            <a:off x="7308304" y="54452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лыбающееся лицо 58"/>
          <p:cNvSpPr/>
          <p:nvPr/>
        </p:nvSpPr>
        <p:spPr>
          <a:xfrm>
            <a:off x="6804248" y="57332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лыбающееся лицо 59"/>
          <p:cNvSpPr/>
          <p:nvPr/>
        </p:nvSpPr>
        <p:spPr>
          <a:xfrm>
            <a:off x="7092280" y="58052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лыбающееся лицо 60"/>
          <p:cNvSpPr/>
          <p:nvPr/>
        </p:nvSpPr>
        <p:spPr>
          <a:xfrm>
            <a:off x="7380312" y="58772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лыбающееся лицо 61"/>
          <p:cNvSpPr/>
          <p:nvPr/>
        </p:nvSpPr>
        <p:spPr>
          <a:xfrm>
            <a:off x="3635896" y="119675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лыбающееся лицо 62"/>
          <p:cNvSpPr/>
          <p:nvPr/>
        </p:nvSpPr>
        <p:spPr>
          <a:xfrm>
            <a:off x="4139952" y="119675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лыбающееся лицо 63"/>
          <p:cNvSpPr/>
          <p:nvPr/>
        </p:nvSpPr>
        <p:spPr>
          <a:xfrm>
            <a:off x="4644008" y="119675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лыбающееся лицо 64"/>
          <p:cNvSpPr/>
          <p:nvPr/>
        </p:nvSpPr>
        <p:spPr>
          <a:xfrm>
            <a:off x="5148064" y="119675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лыбающееся лицо 66"/>
          <p:cNvSpPr/>
          <p:nvPr/>
        </p:nvSpPr>
        <p:spPr>
          <a:xfrm>
            <a:off x="3419872" y="148478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лыбающееся лицо 67"/>
          <p:cNvSpPr/>
          <p:nvPr/>
        </p:nvSpPr>
        <p:spPr>
          <a:xfrm>
            <a:off x="3923928" y="148478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лыбающееся лицо 68"/>
          <p:cNvSpPr/>
          <p:nvPr/>
        </p:nvSpPr>
        <p:spPr>
          <a:xfrm>
            <a:off x="4427984" y="148478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лыбающееся лицо 69"/>
          <p:cNvSpPr/>
          <p:nvPr/>
        </p:nvSpPr>
        <p:spPr>
          <a:xfrm>
            <a:off x="4932040" y="148478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лыбающееся лицо 70"/>
          <p:cNvSpPr/>
          <p:nvPr/>
        </p:nvSpPr>
        <p:spPr>
          <a:xfrm>
            <a:off x="5436096" y="148478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323528" y="1916832"/>
          <a:ext cx="2880320" cy="247321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Плюсы</a:t>
                      </a:r>
                      <a:endParaRPr lang="ru-RU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Высокое</a:t>
                      </a:r>
                      <a:r>
                        <a:rPr lang="ru-RU" sz="1600" baseline="0" dirty="0" smtClean="0"/>
                        <a:t> быстродействие</a:t>
                      </a:r>
                      <a:endParaRPr lang="ru-RU" sz="1600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</a:t>
                      </a:r>
                      <a:r>
                        <a:rPr lang="ru-RU" sz="1600" baseline="0" dirty="0" smtClean="0"/>
                        <a:t> региональных особенностей</a:t>
                      </a:r>
                      <a:endParaRPr lang="ru-RU" sz="1600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Независимость</a:t>
                      </a:r>
                      <a:r>
                        <a:rPr lang="ru-RU" sz="1600" baseline="0" dirty="0" smtClean="0"/>
                        <a:t> от системы ЭБ РФ</a:t>
                      </a:r>
                      <a:endParaRPr lang="ru-RU" sz="1600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скорость выполнения доработок</a:t>
                      </a:r>
                      <a:endParaRPr lang="ru-RU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6300192" y="2564904"/>
          <a:ext cx="2376264" cy="110669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Необходимость оплаты?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Основные мероприятия при централизации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36512" y="5661248"/>
            <a:ext cx="9180512" cy="1196752"/>
          </a:xfrm>
          <a:prstGeom prst="rect">
            <a:avLst/>
          </a:prstGeom>
          <a:gradFill flip="none" rotWithShape="1">
            <a:gsLst>
              <a:gs pos="29000">
                <a:srgbClr val="0070C0"/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целом </a:t>
            </a:r>
            <a:r>
              <a:rPr lang="ru-RU" sz="2000" dirty="0" err="1" smtClean="0"/>
              <a:t>цетрализация</a:t>
            </a:r>
            <a:r>
              <a:rPr lang="ru-RU" sz="2000" dirty="0" smtClean="0"/>
              <a:t> позволяет снизить расходы на поддержку технических и программных средств.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95536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534</Words>
  <Application>Microsoft Office PowerPoint</Application>
  <PresentationFormat>Экран (4:3)</PresentationFormat>
  <Paragraphs>89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Актуальные вопросы развития региональных бюджетных систем и информационных технологий в соответствии с концепцией 1 «Электронного бюджета»</vt:lpstr>
      <vt:lpstr>Слайд 2</vt:lpstr>
      <vt:lpstr>Электронный бюджет – курс на централизацию</vt:lpstr>
      <vt:lpstr>Варианты централизации: файловый обмен</vt:lpstr>
      <vt:lpstr>Варианты централизации: WEB технологии</vt:lpstr>
      <vt:lpstr>Варианты централизации: SMART технологии</vt:lpstr>
      <vt:lpstr>Интеграция с системой «Электронный бюджет»</vt:lpstr>
      <vt:lpstr>Основные мероприятия при централизации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Matrosov</cp:lastModifiedBy>
  <cp:revision>200</cp:revision>
  <dcterms:created xsi:type="dcterms:W3CDTF">2011-06-24T05:38:24Z</dcterms:created>
  <dcterms:modified xsi:type="dcterms:W3CDTF">2011-09-22T06:12:06Z</dcterms:modified>
</cp:coreProperties>
</file>