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7" r:id="rId5"/>
    <p:sldId id="262" r:id="rId6"/>
    <p:sldId id="264" r:id="rId7"/>
    <p:sldId id="270" r:id="rId8"/>
    <p:sldId id="263" r:id="rId9"/>
    <p:sldId id="266" r:id="rId10"/>
    <p:sldId id="271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3378B"/>
    <a:srgbClr val="081A9C"/>
    <a:srgbClr val="111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4E133-5D52-4049-A9DF-C3B8066184EF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ysystems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meta@keysystems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астав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7515220" cy="3286148"/>
          </a:xfrm>
        </p:spPr>
        <p:txBody>
          <a:bodyPr>
            <a:noAutofit/>
          </a:bodyPr>
          <a:lstStyle/>
          <a:p>
            <a:r>
              <a:rPr lang="ru-RU" sz="3600" dirty="0" smtClean="0"/>
              <a:t>Актуальные вопросы развития региональных бюджетных систем и информационных технологий в соответствии с концепцией</a:t>
            </a:r>
            <a:br>
              <a:rPr lang="ru-RU" sz="3600" dirty="0" smtClean="0"/>
            </a:br>
            <a:r>
              <a:rPr lang="ru-RU" sz="1000" dirty="0" smtClean="0">
                <a:solidFill>
                  <a:schemeClr val="bg1"/>
                </a:solidFill>
              </a:rPr>
              <a:t>1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«Электронного бюджета»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77848" y="5572141"/>
            <a:ext cx="1787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г.Чебоксары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5990582"/>
            <a:ext cx="1718291" cy="653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20-24 сентября</a:t>
            </a:r>
          </a:p>
          <a:p>
            <a:pPr algn="ctr">
              <a:lnSpc>
                <a:spcPct val="70000"/>
              </a:lnSpc>
            </a:pPr>
            <a:r>
              <a:rPr lang="ru-RU" sz="3200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2011 год</a:t>
            </a:r>
            <a:endParaRPr lang="ru-RU" sz="3200" dirty="0">
              <a:gradFill flip="none" rotWithShape="1">
                <a:gsLst>
                  <a:gs pos="0">
                    <a:srgbClr val="008000">
                      <a:shade val="30000"/>
                      <a:satMod val="115000"/>
                    </a:srgbClr>
                  </a:gs>
                  <a:gs pos="50000">
                    <a:srgbClr val="008000">
                      <a:shade val="67500"/>
                      <a:satMod val="115000"/>
                    </a:srgbClr>
                  </a:gs>
                  <a:gs pos="100000">
                    <a:srgbClr val="008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244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323528" y="620688"/>
            <a:ext cx="792088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  <a:cs typeface="Arial" charset="0"/>
              </a:rPr>
              <a:t>Межведомственное взаимодействие с ФРС</a:t>
            </a:r>
            <a:endParaRPr lang="ru-RU" sz="2400" b="1" dirty="0">
              <a:solidFill>
                <a:srgbClr val="002060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sz="2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703784" y="1412776"/>
            <a:ext cx="792088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1. Онлайн запрос </a:t>
            </a: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к ГКН </a:t>
            </a: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(</a:t>
            </a: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Государственному кадастру </a:t>
            </a: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недвижимости) напрямую из формы ввода земельного участка по кадастровому номеру или адресу земельного участка</a:t>
            </a:r>
            <a:endParaRPr lang="ru-RU" sz="1600" b="1" dirty="0">
              <a:solidFill>
                <a:srgbClr val="002060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sz="2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726281" y="2420888"/>
            <a:ext cx="8037809" cy="97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2. Формирование запросов к ЕГРП  (Единый государственный реестр прав) через портал Росреестра. Используется ЭЦП. Результат обрабатывается автоматически и используется в программе</a:t>
            </a:r>
            <a:endParaRPr lang="ru-RU" sz="1600" b="1" dirty="0">
              <a:solidFill>
                <a:srgbClr val="002060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sz="2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3573016"/>
            <a:ext cx="1651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 результате:</a:t>
            </a:r>
            <a:endParaRPr lang="ru-RU" sz="2000" b="1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843210" y="4221088"/>
            <a:ext cx="792088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Актуальная информация в базе данных позволяющая точно оценивать налоговый потенциал поселения</a:t>
            </a:r>
            <a:endParaRPr lang="ru-RU" sz="1600" b="1" dirty="0">
              <a:solidFill>
                <a:srgbClr val="002060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sz="2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827584" y="5013176"/>
            <a:ext cx="792088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Возможность оказывать государственные (муниципальные услуги) гражданам на основе точной и актуальной информации</a:t>
            </a:r>
            <a:endParaRPr lang="ru-RU" sz="1600" b="1" dirty="0">
              <a:solidFill>
                <a:srgbClr val="002060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sz="2400" b="1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04739"/>
      </p:ext>
    </p:extLst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431600" y="480095"/>
            <a:ext cx="674935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Оценка эффективности работы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sz="2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431601" y="908720"/>
            <a:ext cx="821531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sz="2000" dirty="0">
                <a:latin typeface="Calibri" pitchFamily="34" charset="0"/>
              </a:rPr>
              <a:t>Большим достоинством применения ПК «МСУ-СМАРТ» также является </a:t>
            </a:r>
            <a:r>
              <a:rPr lang="ru-RU" sz="2000" b="1" dirty="0">
                <a:latin typeface="Calibri" pitchFamily="34" charset="0"/>
              </a:rPr>
              <a:t>оценка качества и эффективности работы администраций органов местного самоуправления</a:t>
            </a:r>
            <a:r>
              <a:rPr lang="ru-RU" sz="2000" dirty="0">
                <a:latin typeface="Calibri" pitchFamily="34" charset="0"/>
              </a:rPr>
              <a:t>. Использование общей информационной системы на уровне района (региона) позволяет определить </a:t>
            </a:r>
            <a:r>
              <a:rPr lang="ru-RU" sz="2000" b="1" dirty="0">
                <a:latin typeface="Calibri" pitchFamily="34" charset="0"/>
              </a:rPr>
              <a:t>единый подход к организации работы</a:t>
            </a:r>
            <a:r>
              <a:rPr lang="ru-RU" sz="2000" dirty="0">
                <a:latin typeface="Calibri" pitchFamily="34" charset="0"/>
              </a:rPr>
              <a:t> органов местного самоуправления (поселений).</a:t>
            </a:r>
            <a:endParaRPr lang="ru-RU" sz="2000" dirty="0">
              <a:cs typeface="Arial" charset="0"/>
            </a:endParaRPr>
          </a:p>
        </p:txBody>
      </p:sp>
      <p:pic>
        <p:nvPicPr>
          <p:cNvPr id="5" name="Picture 2" descr="Схема №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4" y="2819401"/>
            <a:ext cx="5072062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5796136" y="2774951"/>
            <a:ext cx="31432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cs typeface="Arial" charset="0"/>
              </a:rPr>
              <a:t> Определение статистических показателей в соответствии с </a:t>
            </a:r>
            <a:r>
              <a:rPr lang="ru-RU" sz="1600" dirty="0">
                <a:latin typeface="Calibri" pitchFamily="34" charset="0"/>
              </a:rPr>
              <a:t>Указ Президента Российской Федерации № 579 от 28.04.2008 г. «ОБ ОЦЕНКЕ ЭФФЕКТИВНОСТИ ДЕЯТЕЛЬНОСТИ ОРГАНОВ МЕСТНОГО САМОУПРАВЛЕНИЯ ГОРОДСКИМ ОКРУГОВ И МУНИЦИПАЛЬНЫХ РАЙОНОВ»;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cs typeface="Arial" charset="0"/>
              </a:rPr>
              <a:t> Информационная открытость;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cs typeface="Arial" charset="0"/>
              </a:rPr>
              <a:t> Рейтинговая оценка качества работы органов местного самоуправления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endParaRPr lang="ru-RU" sz="1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80314"/>
      </p:ext>
    </p:extLst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899592" y="1218915"/>
            <a:ext cx="7344816" cy="1066162"/>
            <a:chOff x="0" y="598227"/>
            <a:chExt cx="7344816" cy="106616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598227"/>
              <a:ext cx="7344816" cy="10661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52046" y="650273"/>
              <a:ext cx="7240724" cy="9620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оказание поддержки по "горячей линии": телефоны, электронная почта, Интернет-форум, </a:t>
              </a:r>
              <a:r>
                <a:rPr lang="ru-RU" sz="1800" b="1" kern="1200" dirty="0" err="1" smtClean="0">
                  <a:latin typeface="Arial" pitchFamily="34" charset="0"/>
                  <a:cs typeface="Arial" pitchFamily="34" charset="0"/>
                </a:rPr>
                <a:t>репозиторий</a:t>
              </a: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 форм произвольной отчетности, </a:t>
              </a:r>
              <a:r>
                <a:rPr lang="en-US" sz="1800" b="1" kern="1200" dirty="0" smtClean="0">
                  <a:latin typeface="Arial" pitchFamily="34" charset="0"/>
                  <a:cs typeface="Arial" pitchFamily="34" charset="0"/>
                </a:rPr>
                <a:t>ICQ</a:t>
              </a: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ru-RU" sz="18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99592" y="2336917"/>
            <a:ext cx="7344816" cy="1066162"/>
            <a:chOff x="0" y="1716229"/>
            <a:chExt cx="7344816" cy="1066162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1716229"/>
              <a:ext cx="7344816" cy="10661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6"/>
            <p:cNvSpPr/>
            <p:nvPr/>
          </p:nvSpPr>
          <p:spPr>
            <a:xfrm>
              <a:off x="52046" y="1768275"/>
              <a:ext cx="7240724" cy="9620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своевременная реализация изменений и обновлений программного обеспечения</a:t>
              </a:r>
              <a:endParaRPr lang="ru-RU" sz="18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899592" y="3454920"/>
            <a:ext cx="7344816" cy="1066162"/>
            <a:chOff x="0" y="2834232"/>
            <a:chExt cx="7344816" cy="106616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2834232"/>
              <a:ext cx="7344816" cy="10661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8"/>
            <p:cNvSpPr/>
            <p:nvPr/>
          </p:nvSpPr>
          <p:spPr>
            <a:xfrm>
              <a:off x="52046" y="2886278"/>
              <a:ext cx="7240724" cy="9620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работы с выездом к заказчику: гарантийное обслуживание, аварийные вызовы, проведение семинаров и другие работы</a:t>
              </a:r>
            </a:p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проведение </a:t>
              </a:r>
              <a:r>
                <a:rPr lang="ru-RU" sz="1800" b="1" kern="1200" dirty="0" err="1" smtClean="0">
                  <a:latin typeface="Arial" pitchFamily="34" charset="0"/>
                  <a:cs typeface="Arial" pitchFamily="34" charset="0"/>
                </a:rPr>
                <a:t>вебинаров</a:t>
              </a: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 со специалистами</a:t>
              </a:r>
              <a:endParaRPr lang="ru-RU" sz="18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899592" y="4572922"/>
            <a:ext cx="7344816" cy="1066162"/>
            <a:chOff x="0" y="3952234"/>
            <a:chExt cx="7344816" cy="106616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3952234"/>
              <a:ext cx="7344816" cy="10661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10"/>
            <p:cNvSpPr/>
            <p:nvPr/>
          </p:nvSpPr>
          <p:spPr>
            <a:xfrm>
              <a:off x="52046" y="4004280"/>
              <a:ext cx="7240724" cy="9620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прием заказов на разработку индивидуальных форм отчетности, справок и иных выходных печатных форм.</a:t>
              </a:r>
              <a:endParaRPr lang="ru-RU" sz="18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569518"/>
      </p:ext>
    </p:extLst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755576" y="980728"/>
            <a:ext cx="62642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dirty="0">
                <a:latin typeface="Calibri" pitchFamily="34" charset="0"/>
                <a:cs typeface="Arial" charset="0"/>
              </a:rPr>
              <a:t>ООО «</a:t>
            </a:r>
            <a:r>
              <a:rPr lang="ru-RU" dirty="0" err="1">
                <a:latin typeface="Calibri" pitchFamily="34" charset="0"/>
                <a:cs typeface="Arial" charset="0"/>
              </a:rPr>
              <a:t>Кейсистемс</a:t>
            </a:r>
            <a:r>
              <a:rPr lang="ru-RU" dirty="0">
                <a:latin typeface="Calibri" pitchFamily="34" charset="0"/>
                <a:cs typeface="Arial" charset="0"/>
              </a:rPr>
              <a:t>»</a:t>
            </a:r>
          </a:p>
          <a:p>
            <a:pPr algn="just">
              <a:lnSpc>
                <a:spcPct val="110000"/>
              </a:lnSpc>
            </a:pPr>
            <a:r>
              <a:rPr lang="ru-RU" dirty="0">
                <a:latin typeface="Calibri" pitchFamily="34" charset="0"/>
                <a:cs typeface="Arial" charset="0"/>
              </a:rPr>
              <a:t>428000 Россия, </a:t>
            </a:r>
            <a:r>
              <a:rPr lang="ru-RU" dirty="0" err="1">
                <a:latin typeface="Calibri" pitchFamily="34" charset="0"/>
                <a:cs typeface="Arial" charset="0"/>
              </a:rPr>
              <a:t>г.Чебоксары</a:t>
            </a:r>
            <a:r>
              <a:rPr lang="ru-RU" dirty="0">
                <a:latin typeface="Calibri" pitchFamily="34" charset="0"/>
                <a:cs typeface="Arial" charset="0"/>
              </a:rPr>
              <a:t>, </a:t>
            </a:r>
            <a:r>
              <a:rPr lang="ru-RU" dirty="0" err="1">
                <a:latin typeface="Calibri" pitchFamily="34" charset="0"/>
                <a:cs typeface="Arial" charset="0"/>
              </a:rPr>
              <a:t>пр.И.Яковлева</a:t>
            </a:r>
            <a:r>
              <a:rPr lang="ru-RU" dirty="0">
                <a:latin typeface="Calibri" pitchFamily="34" charset="0"/>
                <a:cs typeface="Arial" charset="0"/>
              </a:rPr>
              <a:t>, д.3</a:t>
            </a:r>
          </a:p>
          <a:p>
            <a:pPr algn="just">
              <a:lnSpc>
                <a:spcPct val="110000"/>
              </a:lnSpc>
            </a:pPr>
            <a:r>
              <a:rPr lang="en-US" dirty="0">
                <a:latin typeface="Calibri" pitchFamily="34" charset="0"/>
                <a:cs typeface="Arial" charset="0"/>
              </a:rPr>
              <a:t>HTTP: </a:t>
            </a:r>
            <a:r>
              <a:rPr lang="en-US" dirty="0">
                <a:latin typeface="Calibri" pitchFamily="34" charset="0"/>
                <a:cs typeface="Arial" charset="0"/>
                <a:hlinkClick r:id="rId3"/>
              </a:rPr>
              <a:t>http://www.keysystems.ru</a:t>
            </a:r>
            <a:endParaRPr lang="en-US" dirty="0">
              <a:latin typeface="Calibri" pitchFamily="34" charset="0"/>
              <a:cs typeface="Arial" charset="0"/>
            </a:endParaRPr>
          </a:p>
          <a:p>
            <a:pPr algn="just">
              <a:lnSpc>
                <a:spcPct val="110000"/>
              </a:lnSpc>
            </a:pPr>
            <a:r>
              <a:rPr lang="en-US" dirty="0">
                <a:latin typeface="Calibri" pitchFamily="34" charset="0"/>
                <a:cs typeface="Arial" charset="0"/>
              </a:rPr>
              <a:t>E-MAIL: </a:t>
            </a:r>
            <a:r>
              <a:rPr lang="en-US" dirty="0">
                <a:latin typeface="Calibri" pitchFamily="34" charset="0"/>
                <a:cs typeface="Arial" charset="0"/>
                <a:hlinkClick r:id="rId4"/>
              </a:rPr>
              <a:t>msu@keysystems.ru</a:t>
            </a:r>
            <a:endParaRPr lang="en-US" dirty="0">
              <a:latin typeface="Calibri" pitchFamily="34" charset="0"/>
              <a:cs typeface="Arial" charset="0"/>
            </a:endParaRPr>
          </a:p>
          <a:p>
            <a:pPr algn="just">
              <a:lnSpc>
                <a:spcPct val="110000"/>
              </a:lnSpc>
            </a:pPr>
            <a:endParaRPr lang="en-US" dirty="0">
              <a:latin typeface="Calibri" pitchFamily="34" charset="0"/>
              <a:cs typeface="Arial" charset="0"/>
            </a:endParaRPr>
          </a:p>
          <a:p>
            <a:pPr algn="just">
              <a:lnSpc>
                <a:spcPct val="110000"/>
              </a:lnSpc>
            </a:pPr>
            <a:r>
              <a:rPr lang="ru-RU" dirty="0">
                <a:latin typeface="Calibri" pitchFamily="34" charset="0"/>
                <a:cs typeface="Arial" charset="0"/>
              </a:rPr>
              <a:t>Руководитель проекта </a:t>
            </a:r>
          </a:p>
          <a:p>
            <a:pPr algn="just">
              <a:lnSpc>
                <a:spcPct val="110000"/>
              </a:lnSpc>
            </a:pPr>
            <a:r>
              <a:rPr lang="ru-RU" dirty="0">
                <a:latin typeface="Calibri" pitchFamily="34" charset="0"/>
                <a:cs typeface="Arial" charset="0"/>
              </a:rPr>
              <a:t>Васильев Сергей Александрович</a:t>
            </a:r>
          </a:p>
          <a:p>
            <a:pPr algn="just">
              <a:lnSpc>
                <a:spcPct val="110000"/>
              </a:lnSpc>
            </a:pPr>
            <a:r>
              <a:rPr lang="ru-RU" dirty="0">
                <a:latin typeface="Calibri" pitchFamily="34" charset="0"/>
                <a:cs typeface="Arial" charset="0"/>
              </a:rPr>
              <a:t>Телефон: (8352)572757</a:t>
            </a:r>
          </a:p>
          <a:p>
            <a:pPr algn="just">
              <a:lnSpc>
                <a:spcPct val="110000"/>
              </a:lnSpc>
            </a:pPr>
            <a:r>
              <a:rPr lang="ru-RU" dirty="0">
                <a:latin typeface="Calibri" pitchFamily="34" charset="0"/>
                <a:cs typeface="Arial" charset="0"/>
              </a:rPr>
              <a:t>Факс: (8352)572757</a:t>
            </a:r>
          </a:p>
          <a:p>
            <a:pPr algn="just">
              <a:lnSpc>
                <a:spcPct val="110000"/>
              </a:lnSpc>
            </a:pPr>
            <a:r>
              <a:rPr lang="en-US" dirty="0">
                <a:latin typeface="Calibri" pitchFamily="34" charset="0"/>
                <a:cs typeface="Arial" charset="0"/>
              </a:rPr>
              <a:t>ICQ:</a:t>
            </a:r>
            <a:r>
              <a:rPr lang="ru-RU" dirty="0">
                <a:latin typeface="Calibri" pitchFamily="34" charset="0"/>
                <a:cs typeface="Arial" charset="0"/>
              </a:rPr>
              <a:t> 318950497</a:t>
            </a:r>
          </a:p>
          <a:p>
            <a:pPr algn="just">
              <a:lnSpc>
                <a:spcPct val="110000"/>
              </a:lnSpc>
            </a:pPr>
            <a:r>
              <a:rPr lang="en-US" dirty="0">
                <a:latin typeface="Calibri" pitchFamily="34" charset="0"/>
                <a:cs typeface="Arial" charset="0"/>
              </a:rPr>
              <a:t>E-MAIL: </a:t>
            </a:r>
            <a:r>
              <a:rPr lang="en-US" dirty="0">
                <a:latin typeface="Calibri" pitchFamily="34" charset="0"/>
                <a:cs typeface="Arial" charset="0"/>
                <a:hlinkClick r:id="rId4"/>
              </a:rPr>
              <a:t>sv@keysystems.ru</a:t>
            </a:r>
            <a:endParaRPr lang="en-US" dirty="0">
              <a:latin typeface="Calibri" pitchFamily="34" charset="0"/>
              <a:cs typeface="Arial" charset="0"/>
            </a:endParaRPr>
          </a:p>
          <a:p>
            <a:pPr algn="just">
              <a:lnSpc>
                <a:spcPct val="110000"/>
              </a:lnSpc>
            </a:pPr>
            <a:endParaRPr lang="ru-RU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17963"/>
      </p:ext>
    </p:extLst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ергеев С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410" y="4877864"/>
            <a:ext cx="3965838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Заместитель начальника управления  проектирования и разработки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1" y="5876697"/>
            <a:ext cx="3647117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200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Васильев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Сергей Александрович</a:t>
            </a:r>
            <a:endParaRPr lang="ru-RU" sz="2400" dirty="0">
              <a:gradFill flip="none" rotWithShape="1">
                <a:gsLst>
                  <a:gs pos="0">
                    <a:srgbClr val="008000">
                      <a:shade val="30000"/>
                      <a:satMod val="115000"/>
                    </a:srgbClr>
                  </a:gs>
                  <a:gs pos="50000">
                    <a:srgbClr val="008000">
                      <a:shade val="67500"/>
                      <a:satMod val="115000"/>
                    </a:srgbClr>
                  </a:gs>
                  <a:gs pos="100000">
                    <a:srgbClr val="008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4348" y="1071546"/>
            <a:ext cx="7929618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Комплексная автоматизация органов местного самоуправления в решении задач повышения налоговых и неналоговых доходов местных бюджетов, организации межведомственного электронного взаимодействия и оказания муниципальных(государственных) услуг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63" y="-12700"/>
            <a:ext cx="9144000" cy="6858000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323528" y="548681"/>
            <a:ext cx="882047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cs typeface="Arial" charset="0"/>
              </a:rPr>
              <a:t>Создание  эффективного инструмента для органов местного самоуправления и их взаимодействия с </a:t>
            </a:r>
            <a:r>
              <a:rPr lang="ru-RU" sz="2000" b="1" dirty="0" smtClean="0">
                <a:cs typeface="Arial" charset="0"/>
              </a:rPr>
              <a:t>вышестоящими органами  исполнительной власти</a:t>
            </a:r>
            <a:endParaRPr lang="ru-RU" sz="2000" b="1" dirty="0">
              <a:cs typeface="Arial" charset="0"/>
            </a:endParaRPr>
          </a:p>
        </p:txBody>
      </p:sp>
      <p:pic>
        <p:nvPicPr>
          <p:cNvPr id="10" name="Picture 2" descr="Схема №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56" y="4005064"/>
            <a:ext cx="4710762" cy="256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467544" y="2123564"/>
            <a:ext cx="8383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Учет налогооблагаемой базы: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земля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имущество ФЛ</a:t>
            </a:r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74095" y="1691516"/>
            <a:ext cx="47218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Похозяйственный/поквартирный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учет</a:t>
            </a:r>
          </a:p>
        </p:txBody>
      </p:sp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467544" y="2924944"/>
            <a:ext cx="74773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Оказание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государственных(муниципальных) услуг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населению</a:t>
            </a:r>
          </a:p>
        </p:txBody>
      </p:sp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467544" y="2508523"/>
            <a:ext cx="5211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Исполнение делегированных полномочий</a:t>
            </a:r>
          </a:p>
        </p:txBody>
      </p:sp>
      <p:sp>
        <p:nvSpPr>
          <p:cNvPr id="14" name="Text Box 58"/>
          <p:cNvSpPr txBox="1">
            <a:spLocks noChangeArrowheads="1"/>
          </p:cNvSpPr>
          <p:nvPr/>
        </p:nvSpPr>
        <p:spPr bwMode="auto">
          <a:xfrm>
            <a:off x="467544" y="3347700"/>
            <a:ext cx="78243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 межведомственного электронного взаимодействия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535385" y="620688"/>
            <a:ext cx="842493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Платформа СМАРТ: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локальных автоматизированных систем к единой региональной информационной базе муниципальных образований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Схема №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59" y="1772816"/>
            <a:ext cx="6097588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785676" y="4581128"/>
            <a:ext cx="3929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ru-RU" dirty="0">
                <a:cs typeface="Arial" charset="0"/>
              </a:rPr>
              <a:t> </a:t>
            </a:r>
            <a:r>
              <a:rPr lang="ru-RU" sz="1600" dirty="0">
                <a:cs typeface="Arial" charset="0"/>
              </a:rPr>
              <a:t>Единое централизованное информационное хранилище;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cs typeface="Arial" charset="0"/>
              </a:rPr>
              <a:t> Масштабируемость решения;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cs typeface="Arial" charset="0"/>
              </a:rPr>
              <a:t> Централизованное администрирование и обслуживание ;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869955" y="4581128"/>
            <a:ext cx="3929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cs typeface="Arial" charset="0"/>
              </a:rPr>
              <a:t> Автоматическое обновление удаленных клиентов;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cs typeface="Arial" charset="0"/>
              </a:rPr>
              <a:t> Сокращение финансовых издержек на содержание программы;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cs typeface="Arial" charset="0"/>
              </a:rPr>
              <a:t> Дружественный и гибкий интерфейс</a:t>
            </a:r>
          </a:p>
        </p:txBody>
      </p:sp>
    </p:spTree>
    <p:extLst>
      <p:ext uri="{BB962C8B-B14F-4D97-AF65-F5344CB8AC3E}">
        <p14:creationId xmlns:p14="http://schemas.microsoft.com/office/powerpoint/2010/main" val="35714694"/>
      </p:ext>
    </p:extLst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67544" y="624111"/>
            <a:ext cx="8352928" cy="93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  <a:cs typeface="Arial" charset="0"/>
              </a:rPr>
              <a:t>Единая информационная система муниципальных образований субъекта Российской Федерации</a:t>
            </a:r>
            <a:endParaRPr lang="ru-RU" sz="2400" b="1" dirty="0">
              <a:solidFill>
                <a:srgbClr val="002060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sz="2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611560" y="1988840"/>
            <a:ext cx="385842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 smtClean="0">
                <a:cs typeface="Arial" charset="0"/>
              </a:rPr>
              <a:t> </a:t>
            </a:r>
            <a:r>
              <a:rPr lang="ru-RU" sz="1600" dirty="0">
                <a:cs typeface="Arial" charset="0"/>
              </a:rPr>
              <a:t>Единая методология работы и оценки во всем субъекте РФ</a:t>
            </a:r>
            <a:r>
              <a:rPr lang="ru-RU" sz="1600" dirty="0" smtClean="0">
                <a:cs typeface="Arial" charset="0"/>
              </a:rPr>
              <a:t>;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endParaRPr lang="ru-RU" sz="1600" dirty="0"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cs typeface="Arial" charset="0"/>
              </a:rPr>
              <a:t> Автоматизация сбора оперативной информации и аналитической отчетности</a:t>
            </a:r>
            <a:r>
              <a:rPr lang="ru-RU" sz="1600" dirty="0" smtClean="0">
                <a:cs typeface="Arial" charset="0"/>
              </a:rPr>
              <a:t>;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endParaRPr lang="ru-RU" sz="1600" dirty="0"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cs typeface="Arial" charset="0"/>
              </a:rPr>
              <a:t> Межведомственное электронное взаимодействие (СМЭВ</a:t>
            </a:r>
            <a:r>
              <a:rPr lang="ru-RU" sz="1600" dirty="0" smtClean="0">
                <a:cs typeface="Arial" charset="0"/>
              </a:rPr>
              <a:t>);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endParaRPr lang="en-US" sz="1600" dirty="0"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cs typeface="Arial" charset="0"/>
              </a:rPr>
              <a:t> Комплексный региональный подход к оказанию государственных и муниципальных услуг населению</a:t>
            </a:r>
          </a:p>
        </p:txBody>
      </p:sp>
      <p:pic>
        <p:nvPicPr>
          <p:cNvPr id="11" name="Picture 2" descr="схема №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21" y="1700808"/>
            <a:ext cx="40105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390620"/>
            <a:ext cx="7738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Первый регион применивший данную схему: Курганская область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12860"/>
      </p:ext>
    </p:extLst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395536" y="548680"/>
            <a:ext cx="69294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Планирование доходов местных бюджетов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sz="2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95536" y="1066801"/>
            <a:ext cx="82153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sz="2000" b="1" dirty="0">
                <a:latin typeface="Calibri" pitchFamily="34" charset="0"/>
              </a:rPr>
              <a:t>Приобретение финансовой самостоятельности</a:t>
            </a:r>
            <a:r>
              <a:rPr lang="ru-RU" sz="2000" dirty="0">
                <a:latin typeface="Calibri" pitchFamily="34" charset="0"/>
              </a:rPr>
              <a:t> – важнейшая задача органов местного самоуправления. Программный комплекс «МСУ-СМАРТ» позволяет </a:t>
            </a:r>
            <a:r>
              <a:rPr lang="ru-RU" sz="2000" b="1" dirty="0">
                <a:latin typeface="Calibri" pitchFamily="34" charset="0"/>
              </a:rPr>
              <a:t>оценивать и планировать налоговый потенциал</a:t>
            </a:r>
            <a:r>
              <a:rPr lang="ru-RU" sz="2000" dirty="0">
                <a:latin typeface="Calibri" pitchFamily="34" charset="0"/>
              </a:rPr>
              <a:t> муниципальных образований и </a:t>
            </a:r>
            <a:r>
              <a:rPr lang="ru-RU" sz="2000" b="1" dirty="0">
                <a:latin typeface="Calibri" pitchFamily="34" charset="0"/>
              </a:rPr>
              <a:t>повысить налогооблагаемую базу местных бюджетов</a:t>
            </a:r>
            <a:r>
              <a:rPr lang="ru-RU" sz="2000" dirty="0">
                <a:latin typeface="Calibri" pitchFamily="34" charset="0"/>
              </a:rPr>
              <a:t>, а значит и их потенциальную доходную часть. Ведение в системе реестрового учета земельных участков, имущества и информации об их правообладателях, оценка налоговых поступлений обеспечивают </a:t>
            </a:r>
            <a:r>
              <a:rPr lang="ru-RU" sz="2000" u="sng" dirty="0">
                <a:latin typeface="Calibri" pitchFamily="34" charset="0"/>
              </a:rPr>
              <a:t>прозрачность формирования местных бюджетов</a:t>
            </a:r>
            <a:r>
              <a:rPr lang="ru-RU" sz="2000" dirty="0">
                <a:latin typeface="Calibri" pitchFamily="34" charset="0"/>
              </a:rPr>
              <a:t>. Организация такого учета позволяет стимулировать органы местного самоуправления к актуализации налогооблагаемой базы по налогам на землю и имущество. Ведь именно эти налоги полностью остаются в доходной части местных бюджетах.</a:t>
            </a:r>
            <a:endParaRPr lang="ru-RU" sz="2000" dirty="0">
              <a:cs typeface="Arial" charset="0"/>
            </a:endParaRPr>
          </a:p>
        </p:txBody>
      </p:sp>
      <p:pic>
        <p:nvPicPr>
          <p:cNvPr id="5" name="Picture 4" descr="Схема №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4" y="4725144"/>
            <a:ext cx="80025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604154"/>
      </p:ext>
    </p:extLst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08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548680"/>
            <a:ext cx="227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Липецкая область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757465"/>
              </p:ext>
            </p:extLst>
          </p:nvPr>
        </p:nvGraphicFramePr>
        <p:xfrm>
          <a:off x="539552" y="2879968"/>
          <a:ext cx="8352929" cy="2349232"/>
        </p:xfrm>
        <a:graphic>
          <a:graphicData uri="http://schemas.openxmlformats.org/drawingml/2006/table">
            <a:tbl>
              <a:tblPr/>
              <a:tblGrid>
                <a:gridCol w="1296143"/>
                <a:gridCol w="1152128"/>
                <a:gridCol w="1080120"/>
                <a:gridCol w="1080121"/>
                <a:gridCol w="1224136"/>
                <a:gridCol w="1224136"/>
                <a:gridCol w="1296145"/>
              </a:tblGrid>
              <a:tr h="432049">
                <a:tc rowSpan="3"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Налог на имущество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год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2010 год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2009 год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2010 год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Юр. лица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Физ. лица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Юр. Лица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Физ. лица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Физ. лица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Физ. лица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25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Количество</a:t>
                      </a:r>
                    </a:p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объектов, </a:t>
                      </a:r>
                      <a:r>
                        <a:rPr lang="ru-RU" sz="1400" dirty="0" err="1" smtClean="0">
                          <a:latin typeface="Arial" pitchFamily="34" charset="0"/>
                          <a:cs typeface="Arial" pitchFamily="34" charset="0"/>
                        </a:rPr>
                        <a:t>ед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8535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311983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9387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257830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521660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505560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40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Поступило, млн.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руб.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1619,43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2026,06</a:t>
                      </a:r>
                      <a:endParaRPr lang="ru-RU" sz="1400" b="1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96,2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114,2</a:t>
                      </a:r>
                      <a:endParaRPr lang="ru-RU" sz="1400" b="1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15616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2527300"/>
            <a:ext cx="4720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данным управления ФНС по Липецкой области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908720"/>
            <a:ext cx="719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ПК «Муниципальное самоуправление-КС» внедрено с 2009 года.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930" y="5674022"/>
            <a:ext cx="8774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2011 году осуществлен переход на платформу СМАРТ, что позволило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использовать информацию накопленную в ходе эксплуатации комплекса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оказания государственных и муниципальных услуг на базе МФЦ.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1720" y="1481683"/>
            <a:ext cx="4686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инвентаризация налогооблагаемой базы;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взаимодействие с налоговой службой;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работа с недоимками.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68850"/>
      </p:ext>
    </p:extLst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48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346820" y="481010"/>
            <a:ext cx="5643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Оказание услуг населению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sz="2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531415" y="1340768"/>
            <a:ext cx="423519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dirty="0" smtClean="0">
                <a:cs typeface="Arial" charset="0"/>
              </a:rPr>
              <a:t>ПК «МСУ-СМАРТ» позволяет 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dirty="0" smtClean="0">
                <a:cs typeface="Arial" charset="0"/>
              </a:rPr>
              <a:t>снизить трудоемкость 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dirty="0" smtClean="0">
                <a:cs typeface="Arial" charset="0"/>
              </a:rPr>
              <a:t>и повысить качество 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dirty="0" smtClean="0">
                <a:cs typeface="Arial" charset="0"/>
              </a:rPr>
              <a:t>предоставляемых населению услуг</a:t>
            </a:r>
            <a:endParaRPr lang="ru-RU" dirty="0">
              <a:cs typeface="Arial" charset="0"/>
            </a:endParaRPr>
          </a:p>
        </p:txBody>
      </p:sp>
      <p:pic>
        <p:nvPicPr>
          <p:cNvPr id="5" name="Picture 2" descr="Схема №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772" y="491567"/>
            <a:ext cx="3580880" cy="291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5" y="3432448"/>
            <a:ext cx="8340628" cy="331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385354"/>
      </p:ext>
    </p:extLst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571500" y="490537"/>
            <a:ext cx="6715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b="1" dirty="0">
                <a:cs typeface="Arial" charset="0"/>
              </a:rPr>
              <a:t>Межведомственное взаимодействие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sz="2400" b="1" dirty="0">
              <a:cs typeface="Arial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323528" y="1628800"/>
            <a:ext cx="3744416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sz="1600" dirty="0"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cs typeface="Arial" charset="0"/>
              </a:rPr>
              <a:t>   Федеральная налоговая </a:t>
            </a:r>
            <a:r>
              <a:rPr lang="ru-RU" sz="1600" dirty="0" smtClean="0">
                <a:cs typeface="Arial" charset="0"/>
              </a:rPr>
              <a:t>служба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 smtClean="0">
                <a:cs typeface="Arial" charset="0"/>
              </a:rPr>
              <a:t>   Федеральная регистрационная служба</a:t>
            </a:r>
            <a:endParaRPr lang="ru-RU" sz="1600" dirty="0"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 smtClean="0">
                <a:cs typeface="Arial" charset="0"/>
              </a:rPr>
              <a:t>   Органы </a:t>
            </a:r>
            <a:r>
              <a:rPr lang="ru-RU" sz="1600" dirty="0">
                <a:cs typeface="Arial" charset="0"/>
              </a:rPr>
              <a:t>БТИ;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cs typeface="Arial" charset="0"/>
              </a:rPr>
              <a:t> </a:t>
            </a:r>
            <a:r>
              <a:rPr lang="ru-RU" sz="1600" dirty="0" smtClean="0">
                <a:cs typeface="Arial" charset="0"/>
              </a:rPr>
              <a:t>  Федеральная </a:t>
            </a:r>
            <a:r>
              <a:rPr lang="ru-RU" sz="1600" dirty="0">
                <a:cs typeface="Arial" charset="0"/>
              </a:rPr>
              <a:t>миграционная </a:t>
            </a:r>
            <a:r>
              <a:rPr lang="ru-RU" sz="1600" dirty="0" smtClean="0">
                <a:cs typeface="Arial" charset="0"/>
              </a:rPr>
              <a:t>   </a:t>
            </a:r>
          </a:p>
          <a:p>
            <a:pPr eaLnBrk="1" hangingPunct="1">
              <a:spcBef>
                <a:spcPct val="20000"/>
              </a:spcBef>
            </a:pPr>
            <a:r>
              <a:rPr lang="ru-RU" sz="1600" dirty="0" smtClean="0">
                <a:cs typeface="Arial" charset="0"/>
              </a:rPr>
              <a:t>     служба</a:t>
            </a:r>
            <a:r>
              <a:rPr lang="ru-RU" sz="1600" dirty="0">
                <a:cs typeface="Arial" charset="0"/>
              </a:rPr>
              <a:t>;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cs typeface="Arial" charset="0"/>
              </a:rPr>
              <a:t> </a:t>
            </a:r>
            <a:r>
              <a:rPr lang="ru-RU" sz="1600" dirty="0" smtClean="0">
                <a:cs typeface="Arial" charset="0"/>
              </a:rPr>
              <a:t>  Органы </a:t>
            </a:r>
            <a:r>
              <a:rPr lang="ru-RU" sz="1600" dirty="0">
                <a:cs typeface="Arial" charset="0"/>
              </a:rPr>
              <a:t>государственной власти;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cs typeface="Arial" charset="0"/>
              </a:rPr>
              <a:t> </a:t>
            </a:r>
            <a:r>
              <a:rPr lang="ru-RU" sz="1600" dirty="0" smtClean="0">
                <a:cs typeface="Arial" charset="0"/>
              </a:rPr>
              <a:t>  Многофункциональные </a:t>
            </a:r>
            <a:r>
              <a:rPr lang="ru-RU" sz="1600" dirty="0">
                <a:cs typeface="Arial" charset="0"/>
              </a:rPr>
              <a:t>центры предоставления услуг (МФЦ);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>
                <a:cs typeface="Arial" charset="0"/>
              </a:rPr>
              <a:t> </a:t>
            </a:r>
            <a:r>
              <a:rPr lang="ru-RU" sz="1600" dirty="0" smtClean="0">
                <a:cs typeface="Arial" charset="0"/>
              </a:rPr>
              <a:t>  другие</a:t>
            </a:r>
            <a:endParaRPr lang="en-US" sz="1600" dirty="0">
              <a:cs typeface="Arial" charset="0"/>
            </a:endParaRPr>
          </a:p>
        </p:txBody>
      </p:sp>
      <p:pic>
        <p:nvPicPr>
          <p:cNvPr id="7" name="Picture 3" descr="Схема электронного взаимодейств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02" y="919162"/>
            <a:ext cx="51435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388904"/>
      </p:ext>
    </p:extLst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3390</TotalTime>
  <Words>728</Words>
  <Application>Microsoft Office PowerPoint</Application>
  <PresentationFormat>Экран (4:3)</PresentationFormat>
  <Paragraphs>108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Актуальные вопросы развития региональных бюджетных систем и информационных технологий в соответствии с концепцией 1 «Электронного бюджета»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Захаренко Юлия Александровна</dc:creator>
  <cp:lastModifiedBy>Васильев Сергей Александрович</cp:lastModifiedBy>
  <cp:revision>180</cp:revision>
  <dcterms:created xsi:type="dcterms:W3CDTF">2011-06-24T05:38:24Z</dcterms:created>
  <dcterms:modified xsi:type="dcterms:W3CDTF">2011-09-22T05:51:25Z</dcterms:modified>
</cp:coreProperties>
</file>